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media/image3.jpg" ContentType="image/jpg"/>
  <Override PartName="/ppt/media/image5.jpg" ContentType="image/jpg"/>
  <Override PartName="/ppt/media/image6.jpg" ContentType="image/jpg"/>
  <Override PartName="/ppt/media/image7.jpg" ContentType="image/jpg"/>
  <Override PartName="/ppt/media/image8.jpg" ContentType="image/jpg"/>
  <Override PartName="/ppt/media/image9.jpg" ContentType="image/jpg"/>
  <Override PartName="/ppt/media/image10.jpg" ContentType="image/jpg"/>
  <Override PartName="/ppt/media/image11.jpg" ContentType="image/jpg"/>
  <Override PartName="/ppt/media/image12.jpg" ContentType="image/jpg"/>
  <Override PartName="/ppt/media/image13.jpg" ContentType="image/jpg"/>
  <Override PartName="/ppt/media/image14.jpg" ContentType="image/jpg"/>
  <Override PartName="/ppt/media/image15.jpg" ContentType="image/jpg"/>
  <Override PartName="/ppt/media/image16.jpg" ContentType="image/jpg"/>
  <Override PartName="/ppt/media/image17.jpg" ContentType="image/jpg"/>
  <Override PartName="/ppt/media/image18.jpg" ContentType="image/jpg"/>
  <Override PartName="/ppt/media/image19.jpg" ContentType="image/jpg"/>
  <Override PartName="/ppt/media/image20.jpg" ContentType="image/jpg"/>
  <Override PartName="/ppt/media/image22.jpg" ContentType="image/jpg"/>
  <Override PartName="/ppt/media/image23.jpg" ContentType="image/jpg"/>
  <Override PartName="/ppt/media/image24.jpg" ContentType="image/jpg"/>
  <Override PartName="/ppt/media/image25.jpg" ContentType="image/jpg"/>
  <Override PartName="/ppt/media/image26.jpg" ContentType="image/jpg"/>
  <Override PartName="/ppt/media/image27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9" r:id="rId1"/>
    <p:sldMasterId id="2147483724" r:id="rId2"/>
    <p:sldMasterId id="2147483742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778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160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541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306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5140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1300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0364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325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0504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719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5172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36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007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9765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8448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276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298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5261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11920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25870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033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56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3568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4502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6080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3469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960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2449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3351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1006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3612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08444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60349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925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45309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14223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2213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44009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39232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0628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62715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272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853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690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127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925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659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57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4002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17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317090" y="1935701"/>
            <a:ext cx="114300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2487295">
              <a:lnSpc>
                <a:spcPct val="100000"/>
              </a:lnSpc>
            </a:pPr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«Революция в области охраны труда: роль искусственного интеллекта и цифровизации на рабочих местах»</a:t>
            </a: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0" y="2438400"/>
            <a:ext cx="6248400" cy="391389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2FE384D-B563-4B38-BF2E-032453162DD3}"/>
              </a:ext>
            </a:extLst>
          </p:cNvPr>
          <p:cNvSpPr txBox="1"/>
          <p:nvPr/>
        </p:nvSpPr>
        <p:spPr>
          <a:xfrm>
            <a:off x="275302" y="5151969"/>
            <a:ext cx="109260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0" marR="2487295" algn="ctr" defTabSz="179388">
              <a:lnSpc>
                <a:spcPct val="100000"/>
              </a:lnSpc>
            </a:pPr>
            <a:r>
              <a:rPr lang="ru-RU" sz="3600" b="1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lang="ru-RU" sz="3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ru-RU" sz="3600" b="1" spc="-20" dirty="0">
                <a:solidFill>
                  <a:srgbClr val="FF0000"/>
                </a:solidFill>
                <a:latin typeface="Calibri"/>
                <a:cs typeface="Calibri"/>
              </a:rPr>
              <a:t>Международному</a:t>
            </a:r>
            <a:r>
              <a:rPr lang="ru-RU" sz="3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ru-RU" sz="3600" b="1" spc="-25" dirty="0">
                <a:solidFill>
                  <a:srgbClr val="FF0000"/>
                </a:solidFill>
                <a:latin typeface="Calibri"/>
                <a:cs typeface="Calibri"/>
              </a:rPr>
              <a:t>дню </a:t>
            </a:r>
            <a:r>
              <a:rPr lang="ru-RU" sz="3600" b="1" dirty="0">
                <a:solidFill>
                  <a:srgbClr val="FF0000"/>
                </a:solidFill>
                <a:latin typeface="Calibri"/>
                <a:cs typeface="Calibri"/>
              </a:rPr>
              <a:t>охраны</a:t>
            </a:r>
            <a:r>
              <a:rPr lang="ru-RU" sz="36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ru-RU" sz="3600" b="1" spc="-10" dirty="0">
                <a:solidFill>
                  <a:srgbClr val="FF0000"/>
                </a:solidFill>
                <a:latin typeface="Calibri"/>
                <a:cs typeface="Calibri"/>
              </a:rPr>
              <a:t>труда 28 апреля 2025 года</a:t>
            </a:r>
            <a:endParaRPr lang="ru-RU" sz="3600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807B90-F07F-4147-B30A-74B9D699DF51}"/>
              </a:ext>
            </a:extLst>
          </p:cNvPr>
          <p:cNvSpPr txBox="1"/>
          <p:nvPr/>
        </p:nvSpPr>
        <p:spPr>
          <a:xfrm>
            <a:off x="762000" y="381000"/>
            <a:ext cx="9982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Климовский филиал ГБПОУ «Брянский аграрный техникум имени Героя России А.С. Зайцева»</a:t>
            </a:r>
            <a:endParaRPr lang="ru-RU" sz="32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41808" y="304800"/>
            <a:ext cx="5547594" cy="3459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latin typeface="Calibri"/>
                <a:cs typeface="Calibri"/>
              </a:rPr>
              <a:t>Благодаря</a:t>
            </a:r>
            <a:r>
              <a:rPr sz="3200" b="1" spc="-10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машинному</a:t>
            </a:r>
            <a:r>
              <a:rPr sz="3200" b="1" spc="-114" dirty="0">
                <a:latin typeface="Calibri"/>
                <a:cs typeface="Calibri"/>
              </a:rPr>
              <a:t> </a:t>
            </a:r>
            <a:r>
              <a:rPr sz="3200" b="1" spc="-10" dirty="0" err="1">
                <a:latin typeface="Calibri"/>
                <a:cs typeface="Calibri"/>
              </a:rPr>
              <a:t>обучению</a:t>
            </a:r>
            <a:r>
              <a:rPr sz="3200" b="1" spc="-10" dirty="0">
                <a:latin typeface="Calibri"/>
                <a:cs typeface="Calibri"/>
              </a:rPr>
              <a:t>,</a:t>
            </a:r>
            <a:r>
              <a:rPr lang="ru-RU" sz="3200" spc="-10" dirty="0">
                <a:latin typeface="Calibri"/>
                <a:cs typeface="Calibri"/>
              </a:rPr>
              <a:t> </a:t>
            </a:r>
            <a:r>
              <a:rPr sz="3200" b="1" dirty="0" err="1">
                <a:latin typeface="Calibri"/>
                <a:cs typeface="Calibri"/>
              </a:rPr>
              <a:t>системы</a:t>
            </a:r>
            <a:r>
              <a:rPr lang="ru-RU" sz="3200" b="1" spc="-85" dirty="0">
                <a:latin typeface="Calibri"/>
                <a:cs typeface="Calibri"/>
              </a:rPr>
              <a:t> </a:t>
            </a:r>
            <a:r>
              <a:rPr sz="3200" b="1" spc="-10" dirty="0" err="1">
                <a:latin typeface="Calibri"/>
                <a:cs typeface="Calibri"/>
              </a:rPr>
              <a:t>искусственного</a:t>
            </a:r>
            <a:r>
              <a:rPr lang="ru-RU" sz="3200" dirty="0">
                <a:latin typeface="Calibri"/>
                <a:cs typeface="Calibri"/>
              </a:rPr>
              <a:t> </a:t>
            </a:r>
            <a:r>
              <a:rPr sz="3200" b="1" spc="-10" dirty="0" err="1">
                <a:latin typeface="Calibri"/>
                <a:cs typeface="Calibri"/>
              </a:rPr>
              <a:t>интеллекта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могут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адаптироваться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50" dirty="0">
                <a:latin typeface="Calibri"/>
                <a:cs typeface="Calibri"/>
              </a:rPr>
              <a:t>к </a:t>
            </a:r>
            <a:r>
              <a:rPr sz="3200" b="1" spc="-10" dirty="0">
                <a:latin typeface="Calibri"/>
                <a:cs typeface="Calibri"/>
              </a:rPr>
              <a:t>изменяющимся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условиям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b="1" spc="-50" dirty="0">
                <a:latin typeface="Calibri"/>
                <a:cs typeface="Calibri"/>
              </a:rPr>
              <a:t>и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b="1" spc="-10" dirty="0">
                <a:latin typeface="Calibri"/>
                <a:cs typeface="Calibri"/>
              </a:rPr>
              <a:t>становиться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еще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более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b="1" spc="-10" dirty="0">
                <a:latin typeface="Calibri"/>
                <a:cs typeface="Calibri"/>
              </a:rPr>
              <a:t>эффективными</a:t>
            </a:r>
            <a:r>
              <a:rPr sz="3200" b="1" dirty="0">
                <a:latin typeface="Calibri"/>
                <a:cs typeface="Calibri"/>
              </a:rPr>
              <a:t> со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spc="-10" dirty="0" err="1">
                <a:latin typeface="Calibri"/>
                <a:cs typeface="Calibri"/>
              </a:rPr>
              <a:t>временем</a:t>
            </a:r>
            <a:r>
              <a:rPr sz="3200" b="1" spc="-10" dirty="0">
                <a:latin typeface="Calibri"/>
                <a:cs typeface="Calibri"/>
              </a:rPr>
              <a:t>.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9297" y="762000"/>
            <a:ext cx="5306703" cy="3505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BFB312-E8ED-4DCF-B6E6-9F9E840AACE9}"/>
              </a:ext>
            </a:extLst>
          </p:cNvPr>
          <p:cNvSpPr txBox="1"/>
          <p:nvPr/>
        </p:nvSpPr>
        <p:spPr>
          <a:xfrm>
            <a:off x="1600200" y="4648200"/>
            <a:ext cx="10439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2880"/>
              </a:spcBef>
            </a:pPr>
            <a:r>
              <a:rPr lang="ru-RU" sz="3200" b="1" dirty="0">
                <a:latin typeface="Calibri"/>
                <a:cs typeface="Calibri"/>
              </a:rPr>
              <a:t>Цифровизация</a:t>
            </a:r>
            <a:r>
              <a:rPr lang="ru-RU" sz="3200" b="1" spc="-60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рабочих</a:t>
            </a:r>
            <a:r>
              <a:rPr lang="ru-RU" sz="3200" b="1" spc="-70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процессов</a:t>
            </a:r>
            <a:r>
              <a:rPr lang="ru-RU" sz="3200" spc="-10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в</a:t>
            </a:r>
            <a:r>
              <a:rPr lang="ru-RU" sz="3200" b="1" spc="-75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охране</a:t>
            </a:r>
            <a:r>
              <a:rPr lang="ru-RU" sz="3200" b="1" spc="-85" dirty="0">
                <a:latin typeface="Calibri"/>
                <a:cs typeface="Calibri"/>
              </a:rPr>
              <a:t> </a:t>
            </a:r>
            <a:r>
              <a:rPr lang="ru-RU" sz="3200" b="1" spc="-20" dirty="0">
                <a:latin typeface="Calibri"/>
                <a:cs typeface="Calibri"/>
              </a:rPr>
              <a:t>труда</a:t>
            </a:r>
            <a:r>
              <a:rPr lang="ru-RU" sz="3200" b="1" spc="-65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повышает</a:t>
            </a:r>
            <a:r>
              <a:rPr lang="ru-RU" sz="3200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эффективность</a:t>
            </a:r>
            <a:r>
              <a:rPr lang="ru-RU" sz="3200" b="1" spc="-15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и</a:t>
            </a:r>
            <a:r>
              <a:rPr lang="ru-RU" sz="3200" b="1" spc="-20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безопасность, автоматизируя</a:t>
            </a:r>
            <a:r>
              <a:rPr lang="ru-RU" sz="3200" b="1" spc="-100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мониторинг</a:t>
            </a:r>
            <a:r>
              <a:rPr lang="ru-RU" sz="3200" b="1" spc="-110" dirty="0">
                <a:latin typeface="Calibri"/>
                <a:cs typeface="Calibri"/>
              </a:rPr>
              <a:t> </a:t>
            </a:r>
            <a:r>
              <a:rPr lang="ru-RU" sz="3200" b="1" spc="-50" dirty="0">
                <a:latin typeface="Calibri"/>
                <a:cs typeface="Calibri"/>
              </a:rPr>
              <a:t>и</a:t>
            </a:r>
            <a:r>
              <a:rPr lang="ru-RU" sz="3200" spc="-50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анализ</a:t>
            </a:r>
            <a:r>
              <a:rPr lang="ru-RU" sz="3200" b="1" spc="-75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данных.</a:t>
            </a:r>
            <a:endParaRPr lang="ru-RU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34200" y="953963"/>
            <a:ext cx="5181600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latin typeface="Calibri"/>
                <a:cs typeface="Calibri"/>
              </a:rPr>
              <a:t>Искусственный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интеллект</a:t>
            </a:r>
            <a:endParaRPr sz="3200" dirty="0">
              <a:latin typeface="Calibri"/>
              <a:cs typeface="Calibri"/>
            </a:endParaRPr>
          </a:p>
          <a:p>
            <a:pPr marL="12700" marR="265430" algn="ctr">
              <a:lnSpc>
                <a:spcPct val="100000"/>
              </a:lnSpc>
            </a:pPr>
            <a:r>
              <a:rPr lang="ru-RU" sz="3200" b="1" dirty="0">
                <a:latin typeface="Calibri"/>
                <a:cs typeface="Calibri"/>
              </a:rPr>
              <a:t>п</a:t>
            </a:r>
            <a:r>
              <a:rPr sz="3200" b="1" dirty="0" err="1">
                <a:latin typeface="Calibri"/>
                <a:cs typeface="Calibri"/>
              </a:rPr>
              <a:t>овышает</a:t>
            </a:r>
            <a:r>
              <a:rPr lang="ru-RU" sz="3200" b="1" spc="-100" dirty="0">
                <a:latin typeface="Calibri"/>
                <a:cs typeface="Calibri"/>
              </a:rPr>
              <a:t> </a:t>
            </a:r>
            <a:r>
              <a:rPr sz="3200" b="1" spc="-10" dirty="0" err="1">
                <a:latin typeface="Calibri"/>
                <a:cs typeface="Calibri"/>
              </a:rPr>
              <a:t>эффективность</a:t>
            </a:r>
            <a:r>
              <a:rPr sz="3200" b="1" spc="-10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охраны </a:t>
            </a:r>
            <a:r>
              <a:rPr sz="3200" b="1" spc="-20" dirty="0" err="1">
                <a:latin typeface="Calibri"/>
                <a:cs typeface="Calibri"/>
              </a:rPr>
              <a:t>труда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 err="1">
                <a:latin typeface="Calibri"/>
                <a:cs typeface="Calibri"/>
              </a:rPr>
              <a:t>через</a:t>
            </a:r>
            <a:r>
              <a:rPr lang="ru-RU" sz="3200" b="1" spc="-80" dirty="0">
                <a:latin typeface="Calibri"/>
                <a:cs typeface="Calibri"/>
              </a:rPr>
              <a:t> </a:t>
            </a:r>
            <a:r>
              <a:rPr sz="3200" b="1" spc="-10" dirty="0" err="1">
                <a:latin typeface="Calibri"/>
                <a:cs typeface="Calibri"/>
              </a:rPr>
              <a:t>автоматизацию</a:t>
            </a:r>
            <a:r>
              <a:rPr lang="ru-RU" sz="3200" b="1" spc="-10" dirty="0">
                <a:latin typeface="Calibri"/>
                <a:cs typeface="Calibri"/>
              </a:rPr>
              <a:t> </a:t>
            </a:r>
            <a:r>
              <a:rPr sz="3200" b="1" dirty="0" err="1">
                <a:latin typeface="Calibri"/>
                <a:cs typeface="Calibri"/>
              </a:rPr>
              <a:t>процессов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анализ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spc="-10" dirty="0" err="1">
                <a:latin typeface="Calibri"/>
                <a:cs typeface="Calibri"/>
              </a:rPr>
              <a:t>данных</a:t>
            </a:r>
            <a:r>
              <a:rPr sz="3200" b="1" spc="-10" dirty="0">
                <a:latin typeface="Calibri"/>
                <a:cs typeface="Calibri"/>
              </a:rPr>
              <a:t>.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4316" y="381000"/>
            <a:ext cx="5777484" cy="381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243091-4125-4D42-96F8-3EFC7EF7A7D4}"/>
              </a:ext>
            </a:extLst>
          </p:cNvPr>
          <p:cNvSpPr txBox="1"/>
          <p:nvPr/>
        </p:nvSpPr>
        <p:spPr>
          <a:xfrm>
            <a:off x="1676400" y="4724400"/>
            <a:ext cx="99822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86055" algn="ctr">
              <a:lnSpc>
                <a:spcPct val="100000"/>
              </a:lnSpc>
            </a:pPr>
            <a:r>
              <a:rPr lang="ru-RU" sz="2800" b="1" spc="-10" dirty="0">
                <a:latin typeface="Calibri"/>
                <a:cs typeface="Calibri"/>
              </a:rPr>
              <a:t>Безопасность</a:t>
            </a:r>
            <a:r>
              <a:rPr lang="ru-RU" sz="2800" b="1" spc="-60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на</a:t>
            </a:r>
            <a:r>
              <a:rPr lang="ru-RU" sz="2800" b="1" spc="-45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рабочем</a:t>
            </a:r>
            <a:r>
              <a:rPr lang="ru-RU" sz="2800" b="1" spc="-60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месте</a:t>
            </a:r>
            <a:r>
              <a:rPr lang="ru-RU" sz="2800" b="1" spc="-40" dirty="0">
                <a:latin typeface="Calibri"/>
                <a:cs typeface="Calibri"/>
              </a:rPr>
              <a:t> </a:t>
            </a:r>
            <a:r>
              <a:rPr lang="ru-RU" sz="2800" b="1" spc="-50" dirty="0">
                <a:latin typeface="Calibri"/>
                <a:cs typeface="Calibri"/>
              </a:rPr>
              <a:t>— </a:t>
            </a:r>
            <a:r>
              <a:rPr lang="ru-RU" sz="2800" b="1" spc="-10" dirty="0">
                <a:latin typeface="Calibri"/>
                <a:cs typeface="Calibri"/>
              </a:rPr>
              <a:t>приоритет</a:t>
            </a:r>
            <a:r>
              <a:rPr lang="ru-RU" sz="2800" b="1" spc="-50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для</a:t>
            </a:r>
            <a:r>
              <a:rPr lang="ru-RU" sz="2800" b="1" spc="-45" dirty="0">
                <a:latin typeface="Calibri"/>
                <a:cs typeface="Calibri"/>
              </a:rPr>
              <a:t> </a:t>
            </a:r>
            <a:r>
              <a:rPr lang="ru-RU" sz="2800" b="1" spc="-10" dirty="0">
                <a:latin typeface="Calibri"/>
                <a:cs typeface="Calibri"/>
              </a:rPr>
              <a:t>эффективной</a:t>
            </a:r>
            <a:r>
              <a:rPr lang="ru-RU" sz="2800" dirty="0">
                <a:latin typeface="Calibri"/>
                <a:cs typeface="Calibri"/>
              </a:rPr>
              <a:t> </a:t>
            </a:r>
            <a:r>
              <a:rPr lang="ru-RU" sz="2800" b="1" spc="-10" dirty="0">
                <a:latin typeface="Calibri"/>
                <a:cs typeface="Calibri"/>
              </a:rPr>
              <a:t>цифровизации.</a:t>
            </a:r>
            <a:r>
              <a:rPr lang="ru-RU" sz="2800" b="1" spc="-50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Анализ</a:t>
            </a:r>
            <a:r>
              <a:rPr lang="ru-RU" sz="2800" b="1" spc="-70" dirty="0">
                <a:latin typeface="Calibri"/>
                <a:cs typeface="Calibri"/>
              </a:rPr>
              <a:t> </a:t>
            </a:r>
            <a:r>
              <a:rPr lang="ru-RU" sz="2800" b="1" spc="-10" dirty="0">
                <a:latin typeface="Calibri"/>
                <a:cs typeface="Calibri"/>
              </a:rPr>
              <a:t>данных </a:t>
            </a:r>
            <a:r>
              <a:rPr lang="ru-RU" sz="2800" b="1" dirty="0">
                <a:latin typeface="Calibri"/>
                <a:cs typeface="Calibri"/>
              </a:rPr>
              <a:t>играет</a:t>
            </a:r>
            <a:r>
              <a:rPr lang="ru-RU" sz="2800" b="1" spc="-70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ключевую</a:t>
            </a:r>
            <a:r>
              <a:rPr lang="ru-RU" sz="2800" b="1" spc="-85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роль</a:t>
            </a:r>
            <a:r>
              <a:rPr lang="ru-RU" sz="2800" b="1" spc="-75" dirty="0">
                <a:latin typeface="Calibri"/>
                <a:cs typeface="Calibri"/>
              </a:rPr>
              <a:t> </a:t>
            </a:r>
            <a:r>
              <a:rPr lang="ru-RU" sz="2800" b="1" spc="-50" dirty="0">
                <a:latin typeface="Calibri"/>
                <a:cs typeface="Calibri"/>
              </a:rPr>
              <a:t>в</a:t>
            </a:r>
            <a:r>
              <a:rPr lang="ru-RU" sz="2800" spc="-50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повышении</a:t>
            </a:r>
            <a:r>
              <a:rPr lang="ru-RU" sz="2800" b="1" spc="-65" dirty="0">
                <a:latin typeface="Calibri"/>
                <a:cs typeface="Calibri"/>
              </a:rPr>
              <a:t> </a:t>
            </a:r>
            <a:r>
              <a:rPr lang="ru-RU" sz="2800" b="1" spc="-10" dirty="0">
                <a:latin typeface="Calibri"/>
                <a:cs typeface="Calibri"/>
              </a:rPr>
              <a:t>эффективности</a:t>
            </a:r>
            <a:r>
              <a:rPr lang="ru-RU" sz="2800" b="1" spc="-70" dirty="0">
                <a:latin typeface="Calibri"/>
                <a:cs typeface="Calibri"/>
              </a:rPr>
              <a:t> </a:t>
            </a:r>
            <a:r>
              <a:rPr lang="ru-RU" sz="2800" b="1" spc="-10" dirty="0">
                <a:latin typeface="Calibri"/>
                <a:cs typeface="Calibri"/>
              </a:rPr>
              <a:t>охраны труда.</a:t>
            </a:r>
            <a:endParaRPr lang="ru-RU"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5000" y="621821"/>
            <a:ext cx="6052947" cy="56143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180" algn="ctr">
              <a:lnSpc>
                <a:spcPct val="100000"/>
              </a:lnSpc>
              <a:spcBef>
                <a:spcPts val="100"/>
              </a:spcBef>
            </a:pPr>
            <a:r>
              <a:rPr sz="2800" b="1" spc="-10" dirty="0" err="1">
                <a:latin typeface="Calibri"/>
                <a:cs typeface="Calibri"/>
              </a:rPr>
              <a:t>Внедрение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искусственного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интеллекта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цифровых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технологий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на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рабочем </a:t>
            </a:r>
            <a:r>
              <a:rPr sz="2800" b="1" dirty="0">
                <a:latin typeface="Calibri"/>
                <a:cs typeface="Calibri"/>
              </a:rPr>
              <a:t>месте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имеет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множество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преимуществ. </a:t>
            </a:r>
            <a:r>
              <a:rPr sz="2800" b="1" dirty="0">
                <a:latin typeface="Calibri"/>
                <a:cs typeface="Calibri"/>
              </a:rPr>
              <a:t>Это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включает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себя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улучшение безопасности,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автоматизацию рутинных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задач,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повышение</a:t>
            </a:r>
            <a:endParaRPr sz="2800" dirty="0">
              <a:latin typeface="Calibri"/>
              <a:cs typeface="Calibri"/>
            </a:endParaRPr>
          </a:p>
          <a:p>
            <a:pPr marL="12700" marR="161925" algn="ctr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latin typeface="Calibri"/>
                <a:cs typeface="Calibri"/>
              </a:rPr>
              <a:t>эффективности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точности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работы,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а </a:t>
            </a:r>
            <a:r>
              <a:rPr sz="2800" b="1" dirty="0">
                <a:latin typeface="Calibri"/>
                <a:cs typeface="Calibri"/>
              </a:rPr>
              <a:t>также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возможность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анализа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больших </a:t>
            </a:r>
            <a:r>
              <a:rPr sz="2800" b="1" dirty="0">
                <a:latin typeface="Calibri"/>
                <a:cs typeface="Calibri"/>
              </a:rPr>
              <a:t>объемов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данных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для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принятия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latin typeface="Calibri"/>
                <a:cs typeface="Calibri"/>
              </a:rPr>
              <a:t>обоснованных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решений.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Все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эти</a:t>
            </a:r>
            <a:endParaRPr sz="28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аспекты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способствуют</a:t>
            </a:r>
            <a:r>
              <a:rPr sz="2800" b="1" spc="-1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созданию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более </a:t>
            </a:r>
            <a:r>
              <a:rPr sz="2800" b="1" dirty="0">
                <a:latin typeface="Calibri"/>
                <a:cs typeface="Calibri"/>
              </a:rPr>
              <a:t>безопасной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продуктивной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рабочей среды.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533400"/>
            <a:ext cx="4876800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" y="382542"/>
            <a:ext cx="5638800" cy="3459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1765" algn="ctr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latin typeface="Calibri"/>
                <a:cs typeface="Calibri"/>
              </a:rPr>
              <a:t>Внедрение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искусственного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интеллекта </a:t>
            </a:r>
            <a:r>
              <a:rPr sz="3200" b="1" dirty="0">
                <a:latin typeface="Calibri"/>
                <a:cs typeface="Calibri"/>
              </a:rPr>
              <a:t>и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цифровых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технологий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в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охрану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труда </a:t>
            </a:r>
            <a:r>
              <a:rPr sz="3200" b="1" dirty="0">
                <a:latin typeface="Calibri"/>
                <a:cs typeface="Calibri"/>
              </a:rPr>
              <a:t>также</a:t>
            </a:r>
            <a:r>
              <a:rPr sz="3200" b="1" spc="-8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открывает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новые</a:t>
            </a:r>
            <a:r>
              <a:rPr sz="3200" b="1" spc="-8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возможности </a:t>
            </a:r>
            <a:r>
              <a:rPr sz="3200" b="1" dirty="0">
                <a:latin typeface="Calibri"/>
                <a:cs typeface="Calibri"/>
              </a:rPr>
              <a:t>для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повышения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безопасности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spc="-50" dirty="0">
                <a:latin typeface="Calibri"/>
                <a:cs typeface="Calibri"/>
              </a:rPr>
              <a:t>и</a:t>
            </a:r>
            <a:endParaRPr sz="3200" dirty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3200" b="1" spc="-10" dirty="0">
                <a:latin typeface="Calibri"/>
                <a:cs typeface="Calibri"/>
              </a:rPr>
              <a:t>эффективности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10" dirty="0" err="1">
                <a:latin typeface="Calibri"/>
                <a:cs typeface="Calibri"/>
              </a:rPr>
              <a:t>работы</a:t>
            </a:r>
            <a:r>
              <a:rPr sz="3200" b="1" spc="-10" dirty="0">
                <a:latin typeface="Calibri"/>
                <a:cs typeface="Calibri"/>
              </a:rPr>
              <a:t>.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4600" y="304800"/>
            <a:ext cx="5707380" cy="39334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4C1107-FC60-4AB1-86A3-269A0E92B16F}"/>
              </a:ext>
            </a:extLst>
          </p:cNvPr>
          <p:cNvSpPr txBox="1"/>
          <p:nvPr/>
        </p:nvSpPr>
        <p:spPr>
          <a:xfrm>
            <a:off x="1371600" y="4419600"/>
            <a:ext cx="1066038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2880"/>
              </a:spcBef>
            </a:pPr>
            <a:r>
              <a:rPr lang="ru-RU" sz="3200" b="1" dirty="0">
                <a:latin typeface="Calibri"/>
                <a:cs typeface="Calibri"/>
              </a:rPr>
              <a:t>Одним</a:t>
            </a:r>
            <a:r>
              <a:rPr lang="ru-RU" sz="3200" b="1" spc="-50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из</a:t>
            </a:r>
            <a:r>
              <a:rPr lang="ru-RU" sz="3200" b="1" spc="-70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успешных</a:t>
            </a:r>
            <a:r>
              <a:rPr lang="ru-RU" sz="3200" b="1" spc="-60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примеров</a:t>
            </a:r>
            <a:r>
              <a:rPr lang="ru-RU" sz="3200" b="1" spc="-55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является</a:t>
            </a:r>
            <a:r>
              <a:rPr lang="ru-RU" sz="3200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использование</a:t>
            </a:r>
            <a:r>
              <a:rPr lang="ru-RU" sz="3200" b="1" spc="-60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систем</a:t>
            </a:r>
            <a:r>
              <a:rPr lang="ru-RU" sz="3200" b="1" spc="-50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мониторинга </a:t>
            </a:r>
            <a:r>
              <a:rPr lang="ru-RU" sz="3200" b="1" dirty="0">
                <a:latin typeface="Calibri"/>
                <a:cs typeface="Calibri"/>
              </a:rPr>
              <a:t>состояния</a:t>
            </a:r>
            <a:r>
              <a:rPr lang="ru-RU" sz="3200" b="1" spc="-125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здоровья</a:t>
            </a:r>
            <a:r>
              <a:rPr lang="ru-RU" sz="3200" b="1" spc="-90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сотрудников, </a:t>
            </a:r>
            <a:r>
              <a:rPr lang="ru-RU" sz="3200" b="1" dirty="0">
                <a:latin typeface="Calibri"/>
                <a:cs typeface="Calibri"/>
              </a:rPr>
              <a:t>которые</a:t>
            </a:r>
            <a:r>
              <a:rPr lang="ru-RU" sz="3200" b="1" spc="-110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позволяют</a:t>
            </a:r>
            <a:r>
              <a:rPr lang="ru-RU" sz="3200" b="1" spc="-120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своевременно </a:t>
            </a:r>
            <a:r>
              <a:rPr lang="ru-RU" sz="3200" b="1" dirty="0">
                <a:latin typeface="Calibri"/>
                <a:cs typeface="Calibri"/>
              </a:rPr>
              <a:t>выявлять</a:t>
            </a:r>
            <a:r>
              <a:rPr lang="ru-RU" sz="3200" b="1" spc="-55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риски</a:t>
            </a:r>
            <a:r>
              <a:rPr lang="ru-RU" sz="3200" b="1" spc="-50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и</a:t>
            </a:r>
            <a:r>
              <a:rPr lang="ru-RU" sz="3200" b="1" spc="-55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предотвращать заболевания.</a:t>
            </a:r>
            <a:endParaRPr lang="ru-RU"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5000" y="1143000"/>
            <a:ext cx="6172200" cy="4937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spc="-25" dirty="0">
                <a:latin typeface="Calibri"/>
                <a:cs typeface="Calibri"/>
              </a:rPr>
              <a:t>Также</a:t>
            </a:r>
            <a:r>
              <a:rPr sz="3200" b="1" spc="-9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стоит</a:t>
            </a:r>
            <a:r>
              <a:rPr sz="3200" b="1" spc="-10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отметить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внедрение</a:t>
            </a:r>
            <a:endParaRPr sz="32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3200" b="1" spc="-10" dirty="0">
                <a:latin typeface="Calibri"/>
                <a:cs typeface="Calibri"/>
              </a:rPr>
              <a:t>виртуальных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ассистентов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чат-</a:t>
            </a:r>
            <a:r>
              <a:rPr sz="3200" b="1" spc="-10" dirty="0">
                <a:latin typeface="Calibri"/>
                <a:cs typeface="Calibri"/>
              </a:rPr>
              <a:t>ботов, </a:t>
            </a:r>
            <a:r>
              <a:rPr sz="3200" b="1" dirty="0">
                <a:latin typeface="Calibri"/>
                <a:cs typeface="Calibri"/>
              </a:rPr>
              <a:t>которые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помогают</a:t>
            </a:r>
            <a:r>
              <a:rPr sz="3200" b="1" spc="-10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сотрудникам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быстро находить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информацию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обучаться </a:t>
            </a:r>
            <a:r>
              <a:rPr sz="3200" b="1" dirty="0">
                <a:latin typeface="Calibri"/>
                <a:cs typeface="Calibri"/>
              </a:rPr>
              <a:t>новым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процедурам.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Эти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технологии</a:t>
            </a:r>
            <a:endParaRPr sz="3200" dirty="0">
              <a:latin typeface="Calibri"/>
              <a:cs typeface="Calibri"/>
            </a:endParaRPr>
          </a:p>
          <a:p>
            <a:pPr marL="12700" marR="391795" algn="ctr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уже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доказали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свою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эффективность</a:t>
            </a:r>
            <a:r>
              <a:rPr sz="3200" b="1" spc="-50" dirty="0">
                <a:latin typeface="Calibri"/>
                <a:cs typeface="Calibri"/>
              </a:rPr>
              <a:t> в </a:t>
            </a:r>
            <a:r>
              <a:rPr sz="3200" b="1" dirty="0">
                <a:latin typeface="Calibri"/>
                <a:cs typeface="Calibri"/>
              </a:rPr>
              <a:t>снижении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травматизма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</a:t>
            </a:r>
            <a:r>
              <a:rPr sz="3200" b="1" spc="-8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улучшении </a:t>
            </a:r>
            <a:r>
              <a:rPr sz="3200" b="1" dirty="0">
                <a:latin typeface="Calibri"/>
                <a:cs typeface="Calibri"/>
              </a:rPr>
              <a:t>условий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труда.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762000"/>
            <a:ext cx="4664964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0" y="304800"/>
            <a:ext cx="1112520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Calibri"/>
                <a:cs typeface="Calibri"/>
              </a:rPr>
              <a:t>Внедрение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роботов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и</a:t>
            </a:r>
            <a:r>
              <a:rPr lang="ru-RU" sz="280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автоматизированных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систем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на </a:t>
            </a:r>
            <a:r>
              <a:rPr sz="2800" b="1" spc="-10" dirty="0">
                <a:latin typeface="Calibri"/>
                <a:cs typeface="Calibri"/>
              </a:rPr>
              <a:t>производстве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может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снизить</a:t>
            </a:r>
            <a:r>
              <a:rPr lang="ru-RU" sz="2800" spc="-10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физическую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нагрузку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на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работников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и </a:t>
            </a:r>
            <a:r>
              <a:rPr sz="2800" b="1" dirty="0">
                <a:latin typeface="Calibri"/>
                <a:cs typeface="Calibri"/>
              </a:rPr>
              <a:t>уменьшить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вероятность</a:t>
            </a:r>
            <a:r>
              <a:rPr sz="2800" b="1" spc="-12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возникновения травм.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5600" y="1885335"/>
            <a:ext cx="807720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110490"/>
            <a:ext cx="110490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Роботы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могут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использоваться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25" dirty="0" err="1">
                <a:latin typeface="Calibri"/>
                <a:cs typeface="Calibri"/>
              </a:rPr>
              <a:t>для</a:t>
            </a:r>
            <a:r>
              <a:rPr lang="ru-RU" sz="2400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выполнения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опасных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задач,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например</a:t>
            </a:r>
            <a:r>
              <a:rPr lang="ru-RU" sz="2400" b="1" spc="-10" dirty="0">
                <a:latin typeface="Calibri"/>
                <a:cs typeface="Calibri"/>
              </a:rPr>
              <a:t>,</a:t>
            </a:r>
            <a:r>
              <a:rPr sz="2400" b="1" spc="-10" dirty="0">
                <a:latin typeface="Calibri"/>
                <a:cs typeface="Calibri"/>
              </a:rPr>
              <a:t> поднимать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тяжести,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выполнять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сварку</a:t>
            </a:r>
            <a:r>
              <a:rPr sz="2400" b="1" spc="6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делать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ремонт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труднодоступных </a:t>
            </a:r>
            <a:r>
              <a:rPr sz="2400" b="1" dirty="0">
                <a:latin typeface="Calibri"/>
                <a:cs typeface="Calibri"/>
              </a:rPr>
              <a:t>местах.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Есть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роботы,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которые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помогают контролировать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воздух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рабочей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среды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местах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повышенными рисками, </a:t>
            </a:r>
            <a:r>
              <a:rPr sz="2400" b="1" dirty="0">
                <a:latin typeface="Calibri"/>
                <a:cs typeface="Calibri"/>
              </a:rPr>
              <a:t>таких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как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угольные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или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соляные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шахты, </a:t>
            </a:r>
            <a:r>
              <a:rPr sz="2400" b="1" dirty="0">
                <a:latin typeface="Calibri"/>
                <a:cs typeface="Calibri"/>
              </a:rPr>
              <a:t>места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добычи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нефти.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0" y="2209800"/>
            <a:ext cx="8839200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0" y="1295400"/>
            <a:ext cx="5390515" cy="3459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Calibri"/>
                <a:cs typeface="Calibri"/>
              </a:rPr>
              <a:t>Экзоскелеты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позволяют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снизить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травмы</a:t>
            </a:r>
            <a:r>
              <a:rPr lang="ru-RU" sz="2800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перегрузки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при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подъёме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тяжестей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и </a:t>
            </a:r>
            <a:r>
              <a:rPr sz="2800" b="1" spc="-10" dirty="0">
                <a:latin typeface="Calibri"/>
                <a:cs typeface="Calibri"/>
              </a:rPr>
              <a:t>длительном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нахождении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неудобной </a:t>
            </a:r>
            <a:r>
              <a:rPr sz="2800" b="1" dirty="0">
                <a:latin typeface="Calibri"/>
                <a:cs typeface="Calibri"/>
              </a:rPr>
              <a:t>позе,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а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также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помогают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предотвратить </a:t>
            </a:r>
            <a:r>
              <a:rPr sz="2800" b="1" dirty="0">
                <a:latin typeface="Calibri"/>
                <a:cs typeface="Calibri"/>
              </a:rPr>
              <a:t>профессиональные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заболевания,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так </a:t>
            </a:r>
            <a:r>
              <a:rPr sz="2800" b="1" dirty="0">
                <a:latin typeface="Calibri"/>
                <a:cs typeface="Calibri"/>
              </a:rPr>
              <a:t>как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снижают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25" dirty="0" err="1">
                <a:latin typeface="Calibri"/>
                <a:cs typeface="Calibri"/>
              </a:rPr>
              <a:t>скелетно-</a:t>
            </a:r>
            <a:r>
              <a:rPr sz="2800" b="1" spc="-10" dirty="0" err="1">
                <a:latin typeface="Calibri"/>
                <a:cs typeface="Calibri"/>
              </a:rPr>
              <a:t>мышечную</a:t>
            </a:r>
            <a:r>
              <a:rPr lang="ru-RU" sz="280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нагрузку</a:t>
            </a:r>
            <a:r>
              <a:rPr sz="2800" b="1" spc="-10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80240" y="304800"/>
            <a:ext cx="5390514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" y="228600"/>
            <a:ext cx="114300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Данная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тема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становится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все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актуальнее,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поэтому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МОТ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готовит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материалы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и</a:t>
            </a:r>
            <a:endParaRPr sz="2400" dirty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организует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мероприятия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25" dirty="0" err="1">
                <a:latin typeface="Calibri"/>
                <a:cs typeface="Calibri"/>
              </a:rPr>
              <a:t>ко</a:t>
            </a:r>
            <a:r>
              <a:rPr lang="ru-RU" sz="2400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Всемирному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дню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охраны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труда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2025 </a:t>
            </a:r>
            <a:r>
              <a:rPr sz="2400" b="1" dirty="0">
                <a:latin typeface="Calibri"/>
                <a:cs typeface="Calibri"/>
              </a:rPr>
              <a:t>года,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том,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как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эти</a:t>
            </a:r>
            <a:r>
              <a:rPr lang="ru-RU" sz="2400" b="1" spc="-60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инновации</a:t>
            </a:r>
            <a:r>
              <a:rPr lang="ru-RU" sz="2400" spc="-10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помогают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создать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безопасную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и</a:t>
            </a:r>
            <a:r>
              <a:rPr lang="ru-RU" sz="2400" spc="-50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здоровую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рабочую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среду,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а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также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что</a:t>
            </a:r>
            <a:endParaRPr sz="2400" dirty="0">
              <a:latin typeface="Calibri"/>
              <a:cs typeface="Calibri"/>
            </a:endParaRPr>
          </a:p>
          <a:p>
            <a:pPr marL="12700" marR="1407160" algn="ctr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Calibri"/>
                <a:cs typeface="Calibri"/>
              </a:rPr>
              <a:t>уже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делают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правительства, </a:t>
            </a:r>
            <a:r>
              <a:rPr sz="2400" b="1" spc="-20" dirty="0">
                <a:latin typeface="Calibri"/>
                <a:cs typeface="Calibri"/>
              </a:rPr>
              <a:t>работодатели,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работники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25" dirty="0" err="1">
                <a:latin typeface="Calibri"/>
                <a:cs typeface="Calibri"/>
              </a:rPr>
              <a:t>для</a:t>
            </a:r>
            <a:r>
              <a:rPr lang="ru-RU" sz="2400" spc="-25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адаптации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lang="ru-RU" sz="2400" b="1" spc="-45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реагирования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к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этим </a:t>
            </a:r>
            <a:r>
              <a:rPr sz="2400" b="1" dirty="0">
                <a:latin typeface="Calibri"/>
                <a:cs typeface="Calibri"/>
              </a:rPr>
              <a:t>новым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вызовам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изменениям.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5600" y="2088083"/>
            <a:ext cx="6781800" cy="467405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200" y="2310039"/>
            <a:ext cx="5492374" cy="40145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6040" indent="513080" algn="ctr">
              <a:lnSpc>
                <a:spcPct val="100000"/>
              </a:lnSpc>
            </a:pPr>
            <a:r>
              <a:rPr sz="2600" b="1" dirty="0" err="1">
                <a:latin typeface="Calibri"/>
                <a:cs typeface="Calibri"/>
              </a:rPr>
              <a:t>Самыми</a:t>
            </a:r>
            <a:r>
              <a:rPr sz="2600" b="1" spc="-1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опасными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отраслями,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по</a:t>
            </a:r>
            <a:r>
              <a:rPr sz="2600" b="1" spc="-1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данным </a:t>
            </a:r>
            <a:r>
              <a:rPr sz="2600" b="1" spc="-45" dirty="0">
                <a:latin typeface="Calibri"/>
                <a:cs typeface="Calibri"/>
              </a:rPr>
              <a:t>МОТ,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являются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сельское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хозяйство,</a:t>
            </a:r>
            <a:endParaRPr sz="2600" dirty="0">
              <a:latin typeface="Calibri"/>
              <a:cs typeface="Calibri"/>
            </a:endParaRPr>
          </a:p>
          <a:p>
            <a:pPr marL="12700" marR="152400" algn="ctr">
              <a:lnSpc>
                <a:spcPct val="100000"/>
              </a:lnSpc>
            </a:pPr>
            <a:r>
              <a:rPr sz="2600" b="1" spc="-10" dirty="0">
                <a:latin typeface="Calibri"/>
                <a:cs typeface="Calibri"/>
              </a:rPr>
              <a:t>строительство,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лесное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хозяйство,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рыболовство </a:t>
            </a:r>
            <a:r>
              <a:rPr sz="2600" b="1" dirty="0">
                <a:latin typeface="Calibri"/>
                <a:cs typeface="Calibri"/>
              </a:rPr>
              <a:t>и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обрабатывающая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промышленность: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на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spc="-25" dirty="0">
                <a:latin typeface="Calibri"/>
                <a:cs typeface="Calibri"/>
              </a:rPr>
              <a:t>них </a:t>
            </a:r>
            <a:r>
              <a:rPr sz="2600" b="1" spc="-10" dirty="0">
                <a:latin typeface="Calibri"/>
                <a:cs typeface="Calibri"/>
              </a:rPr>
              <a:t>приходится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200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тыс.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несчастных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случаев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spc="-25" dirty="0">
                <a:latin typeface="Calibri"/>
                <a:cs typeface="Calibri"/>
              </a:rPr>
              <a:t>со</a:t>
            </a:r>
            <a:endParaRPr sz="2600" dirty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2600" b="1" dirty="0">
                <a:latin typeface="Calibri"/>
                <a:cs typeface="Calibri"/>
              </a:rPr>
              <a:t>смертельным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исходом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в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год,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или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spc="-20" dirty="0">
                <a:latin typeface="Calibri"/>
                <a:cs typeface="Calibri"/>
              </a:rPr>
              <a:t>63%.</a:t>
            </a:r>
            <a:endParaRPr sz="26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0574" y="2819400"/>
            <a:ext cx="5672156" cy="3505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3714A3-AE58-40D7-BF26-EAC13E849034}"/>
              </a:ext>
            </a:extLst>
          </p:cNvPr>
          <p:cNvSpPr txBox="1"/>
          <p:nvPr/>
        </p:nvSpPr>
        <p:spPr>
          <a:xfrm>
            <a:off x="820994" y="304800"/>
            <a:ext cx="10820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ru-RU" sz="2400" b="1" dirty="0">
                <a:latin typeface="Calibri"/>
                <a:cs typeface="Calibri"/>
              </a:rPr>
              <a:t>По</a:t>
            </a:r>
            <a:r>
              <a:rPr lang="ru-RU" sz="2400" b="1" spc="-35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оценкам</a:t>
            </a:r>
            <a:r>
              <a:rPr lang="ru-RU" sz="2400" b="1" spc="-50" dirty="0">
                <a:latin typeface="Calibri"/>
                <a:cs typeface="Calibri"/>
              </a:rPr>
              <a:t> </a:t>
            </a:r>
            <a:r>
              <a:rPr lang="ru-RU" sz="2400" b="1" spc="-45" dirty="0">
                <a:latin typeface="Calibri"/>
                <a:cs typeface="Calibri"/>
              </a:rPr>
              <a:t>МОТ,</a:t>
            </a:r>
            <a:r>
              <a:rPr lang="ru-RU" sz="2400" b="1" spc="-50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в</a:t>
            </a:r>
            <a:r>
              <a:rPr lang="ru-RU" sz="2400" b="1" spc="-30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мире</a:t>
            </a:r>
            <a:r>
              <a:rPr lang="ru-RU" sz="2400" b="1" spc="-50" dirty="0">
                <a:latin typeface="Calibri"/>
                <a:cs typeface="Calibri"/>
              </a:rPr>
              <a:t> </a:t>
            </a:r>
            <a:r>
              <a:rPr lang="ru-RU" sz="2400" b="1" spc="-10" dirty="0">
                <a:latin typeface="Calibri"/>
                <a:cs typeface="Calibri"/>
              </a:rPr>
              <a:t>ежегодно</a:t>
            </a:r>
            <a:r>
              <a:rPr lang="ru-RU" sz="2400" b="1" spc="-40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в</a:t>
            </a:r>
            <a:r>
              <a:rPr lang="ru-RU" sz="2400" b="1" spc="-30" dirty="0">
                <a:latin typeface="Calibri"/>
                <a:cs typeface="Calibri"/>
              </a:rPr>
              <a:t> </a:t>
            </a:r>
            <a:r>
              <a:rPr lang="ru-RU" sz="2400" b="1" spc="-10" dirty="0">
                <a:latin typeface="Calibri"/>
                <a:cs typeface="Calibri"/>
              </a:rPr>
              <a:t>результате </a:t>
            </a:r>
            <a:r>
              <a:rPr lang="ru-RU" sz="2400" b="1" dirty="0">
                <a:latin typeface="Calibri"/>
                <a:cs typeface="Calibri"/>
              </a:rPr>
              <a:t>несчастных</a:t>
            </a:r>
            <a:r>
              <a:rPr lang="ru-RU" sz="2400" b="1" spc="-40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случаев</a:t>
            </a:r>
            <a:r>
              <a:rPr lang="ru-RU" sz="2400" b="1" spc="-35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на</a:t>
            </a:r>
            <a:r>
              <a:rPr lang="ru-RU" sz="2400" b="1" spc="-30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работе</a:t>
            </a:r>
            <a:r>
              <a:rPr lang="ru-RU" sz="2400" b="1" spc="-25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гибнет</a:t>
            </a:r>
            <a:r>
              <a:rPr lang="ru-RU" sz="2400" b="1" spc="-35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330</a:t>
            </a:r>
            <a:r>
              <a:rPr lang="ru-RU" sz="2400" b="1" spc="-30" dirty="0">
                <a:latin typeface="Calibri"/>
                <a:cs typeface="Calibri"/>
              </a:rPr>
              <a:t> </a:t>
            </a:r>
            <a:r>
              <a:rPr lang="ru-RU" sz="2400" b="1" spc="-20" dirty="0">
                <a:latin typeface="Calibri"/>
                <a:cs typeface="Calibri"/>
              </a:rPr>
              <a:t>тыс. </a:t>
            </a:r>
            <a:r>
              <a:rPr lang="ru-RU" sz="2400" b="1" dirty="0">
                <a:latin typeface="Calibri"/>
                <a:cs typeface="Calibri"/>
              </a:rPr>
              <a:t>человек.</a:t>
            </a:r>
            <a:r>
              <a:rPr lang="ru-RU" sz="2400" b="1" spc="-65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Ещё</a:t>
            </a:r>
            <a:r>
              <a:rPr lang="ru-RU" sz="2400" b="1" spc="-40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2,6</a:t>
            </a:r>
            <a:r>
              <a:rPr lang="ru-RU" sz="2400" b="1" spc="-50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млн.</a:t>
            </a:r>
            <a:r>
              <a:rPr lang="ru-RU" sz="2400" b="1" spc="-50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смертей</a:t>
            </a:r>
            <a:r>
              <a:rPr lang="ru-RU" sz="2400" b="1" spc="-45" dirty="0">
                <a:latin typeface="Calibri"/>
                <a:cs typeface="Calibri"/>
              </a:rPr>
              <a:t> </a:t>
            </a:r>
            <a:r>
              <a:rPr lang="ru-RU" sz="2400" b="1" spc="-10" dirty="0">
                <a:latin typeface="Calibri"/>
                <a:cs typeface="Calibri"/>
              </a:rPr>
              <a:t>вызваны</a:t>
            </a:r>
            <a:r>
              <a:rPr lang="ru-RU" sz="2400" dirty="0">
                <a:latin typeface="Calibri"/>
                <a:cs typeface="Calibri"/>
              </a:rPr>
              <a:t> </a:t>
            </a:r>
            <a:r>
              <a:rPr lang="ru-RU" sz="2400" b="1" spc="-10" dirty="0">
                <a:latin typeface="Calibri"/>
                <a:cs typeface="Calibri"/>
              </a:rPr>
              <a:t>производственными</a:t>
            </a:r>
            <a:r>
              <a:rPr lang="ru-RU" sz="2400" b="1" spc="-35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заболеваниями,</a:t>
            </a:r>
            <a:r>
              <a:rPr lang="ru-RU" sz="2400" b="1" spc="-25" dirty="0">
                <a:latin typeface="Calibri"/>
                <a:cs typeface="Calibri"/>
              </a:rPr>
              <a:t> </a:t>
            </a:r>
            <a:r>
              <a:rPr lang="ru-RU" sz="2400" b="1" spc="-10" dirty="0">
                <a:latin typeface="Calibri"/>
                <a:cs typeface="Calibri"/>
              </a:rPr>
              <a:t>главным </a:t>
            </a:r>
            <a:r>
              <a:rPr lang="ru-RU" sz="2400" b="1" dirty="0">
                <a:latin typeface="Calibri"/>
                <a:cs typeface="Calibri"/>
              </a:rPr>
              <a:t>образом,</a:t>
            </a:r>
            <a:r>
              <a:rPr lang="ru-RU" sz="2400" b="1" spc="-15" dirty="0">
                <a:latin typeface="Calibri"/>
                <a:cs typeface="Calibri"/>
              </a:rPr>
              <a:t> </a:t>
            </a:r>
            <a:r>
              <a:rPr lang="ru-RU" sz="2400" b="1" spc="-20" dirty="0">
                <a:latin typeface="Calibri"/>
                <a:cs typeface="Calibri"/>
              </a:rPr>
              <a:t>сердечно-</a:t>
            </a:r>
            <a:r>
              <a:rPr lang="ru-RU" sz="2400" b="1" spc="-10" dirty="0">
                <a:latin typeface="Calibri"/>
                <a:cs typeface="Calibri"/>
              </a:rPr>
              <a:t>сосудистыми</a:t>
            </a:r>
            <a:r>
              <a:rPr lang="ru-RU" sz="2400" b="1" spc="-15" dirty="0">
                <a:latin typeface="Calibri"/>
                <a:cs typeface="Calibri"/>
              </a:rPr>
              <a:t> </a:t>
            </a:r>
            <a:r>
              <a:rPr lang="ru-RU" sz="2400" b="1" spc="-50" dirty="0">
                <a:latin typeface="Calibri"/>
                <a:cs typeface="Calibri"/>
              </a:rPr>
              <a:t>и</a:t>
            </a:r>
            <a:r>
              <a:rPr lang="ru-RU" sz="2400" dirty="0">
                <a:latin typeface="Calibri"/>
                <a:cs typeface="Calibri"/>
              </a:rPr>
              <a:t> </a:t>
            </a:r>
            <a:r>
              <a:rPr lang="ru-RU" sz="2400" b="1" spc="-10" dirty="0">
                <a:latin typeface="Calibri"/>
                <a:cs typeface="Calibri"/>
              </a:rPr>
              <a:t>респираторными,</a:t>
            </a:r>
            <a:r>
              <a:rPr lang="ru-RU" sz="2400" b="1" spc="-40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а</a:t>
            </a:r>
            <a:r>
              <a:rPr lang="ru-RU" sz="2400" b="1" spc="5" dirty="0">
                <a:latin typeface="Calibri"/>
                <a:cs typeface="Calibri"/>
              </a:rPr>
              <a:t> </a:t>
            </a:r>
            <a:r>
              <a:rPr lang="ru-RU" sz="2400" b="1" dirty="0">
                <a:latin typeface="Calibri"/>
                <a:cs typeface="Calibri"/>
              </a:rPr>
              <a:t>также </a:t>
            </a:r>
            <a:r>
              <a:rPr lang="ru-RU" sz="2400" b="1" spc="-10" dirty="0">
                <a:latin typeface="Calibri"/>
                <a:cs typeface="Calibri"/>
              </a:rPr>
              <a:t>злокачественными новообразованиями.</a:t>
            </a:r>
            <a:endParaRPr lang="ru-RU"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" y="152402"/>
            <a:ext cx="6096000" cy="65531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096000" y="762000"/>
            <a:ext cx="5943600" cy="47904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latin typeface="Calibri"/>
                <a:cs typeface="Calibri"/>
              </a:rPr>
              <a:t>Международная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организация труда</a:t>
            </a:r>
            <a:r>
              <a:rPr sz="2800" b="1" spc="-1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(МОТ)</a:t>
            </a:r>
            <a:r>
              <a:rPr sz="2800" b="1" spc="-120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объявила</a:t>
            </a:r>
            <a:r>
              <a:rPr sz="2800" b="1" spc="-100" dirty="0">
                <a:latin typeface="Calibri"/>
                <a:cs typeface="Calibri"/>
              </a:rPr>
              <a:t> </a:t>
            </a:r>
            <a:endParaRPr lang="ru-RU" sz="2800" b="1" spc="-1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28 </a:t>
            </a:r>
            <a:r>
              <a:rPr sz="2800" b="1" dirty="0" err="1">
                <a:solidFill>
                  <a:srgbClr val="FF0000"/>
                </a:solidFill>
                <a:latin typeface="Calibri"/>
                <a:cs typeface="Calibri"/>
              </a:rPr>
              <a:t>апреля</a:t>
            </a:r>
            <a:r>
              <a:rPr sz="28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endParaRPr lang="ru-RU" sz="2800" b="1" spc="-105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 err="1">
                <a:solidFill>
                  <a:srgbClr val="FF0000"/>
                </a:solidFill>
                <a:latin typeface="Calibri"/>
                <a:cs typeface="Calibri"/>
              </a:rPr>
              <a:t>Всемирным</a:t>
            </a:r>
            <a:r>
              <a:rPr sz="28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 err="1">
                <a:solidFill>
                  <a:srgbClr val="FF0000"/>
                </a:solidFill>
                <a:latin typeface="Calibri"/>
                <a:cs typeface="Calibri"/>
              </a:rPr>
              <a:t>днем</a:t>
            </a:r>
            <a:r>
              <a:rPr lang="ru-RU" sz="28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 err="1">
                <a:solidFill>
                  <a:srgbClr val="FF0000"/>
                </a:solidFill>
                <a:latin typeface="Calibri"/>
                <a:cs typeface="Calibri"/>
              </a:rPr>
              <a:t>охраны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dirty="0" err="1">
                <a:solidFill>
                  <a:srgbClr val="FF0000"/>
                </a:solidFill>
                <a:latin typeface="Calibri"/>
                <a:cs typeface="Calibri"/>
              </a:rPr>
              <a:t>труда</a:t>
            </a:r>
            <a:r>
              <a:rPr sz="2800" b="1" spc="-95" dirty="0">
                <a:latin typeface="Calibri"/>
                <a:cs typeface="Calibri"/>
              </a:rPr>
              <a:t> </a:t>
            </a:r>
            <a:endParaRPr lang="ru-RU" sz="2800" b="1" spc="-95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с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20" dirty="0" err="1">
                <a:latin typeface="Calibri"/>
                <a:cs typeface="Calibri"/>
              </a:rPr>
              <a:t>целью</a:t>
            </a:r>
            <a:r>
              <a:rPr lang="ru-RU" sz="280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привлечения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внимания</a:t>
            </a:r>
            <a:endParaRPr sz="2800" dirty="0">
              <a:latin typeface="Calibri"/>
              <a:cs typeface="Calibri"/>
            </a:endParaRPr>
          </a:p>
          <a:p>
            <a:pPr marL="12700" marR="391795" algn="ctr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мировой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общественности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к</a:t>
            </a:r>
            <a:r>
              <a:rPr lang="ru-RU" sz="2800" b="1" spc="-50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масштабам</a:t>
            </a:r>
            <a:r>
              <a:rPr sz="2800" b="1" spc="-16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проблемы</a:t>
            </a:r>
            <a:r>
              <a:rPr lang="ru-RU" sz="2800" dirty="0">
                <a:latin typeface="Calibri"/>
                <a:cs typeface="Calibri"/>
              </a:rPr>
              <a:t> </a:t>
            </a:r>
            <a:r>
              <a:rPr sz="2800" b="1" spc="-20" dirty="0" err="1">
                <a:latin typeface="Calibri"/>
                <a:cs typeface="Calibri"/>
              </a:rPr>
              <a:t>производственного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травматизма</a:t>
            </a:r>
            <a:r>
              <a:rPr sz="2800" b="1" spc="-12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и</a:t>
            </a:r>
            <a:endParaRPr sz="2800" dirty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2800" b="1" spc="-10" dirty="0">
                <a:latin typeface="Calibri"/>
                <a:cs typeface="Calibri"/>
              </a:rPr>
              <a:t>профессиональной</a:t>
            </a:r>
            <a:endParaRPr sz="2800" dirty="0">
              <a:latin typeface="Calibri"/>
              <a:cs typeface="Calibri"/>
            </a:endParaRPr>
          </a:p>
          <a:p>
            <a:pPr marL="12700" marR="334010" algn="ctr">
              <a:lnSpc>
                <a:spcPct val="100000"/>
              </a:lnSpc>
            </a:pPr>
            <a:r>
              <a:rPr sz="2800" b="1" spc="-10" dirty="0">
                <a:latin typeface="Calibri"/>
                <a:cs typeface="Calibri"/>
              </a:rPr>
              <a:t>заболеваемости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на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рабочих </a:t>
            </a:r>
            <a:r>
              <a:rPr sz="2800" b="1" dirty="0">
                <a:latin typeface="Calibri"/>
                <a:cs typeface="Calibri"/>
              </a:rPr>
              <a:t>местах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во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всем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мире.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0" y="381000"/>
            <a:ext cx="1089660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Экономические</a:t>
            </a:r>
            <a:r>
              <a:rPr sz="28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потери</a:t>
            </a:r>
            <a:r>
              <a:rPr sz="28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dirty="0" err="1">
                <a:solidFill>
                  <a:srgbClr val="C00000"/>
                </a:solidFill>
                <a:latin typeface="Calibri"/>
                <a:cs typeface="Calibri"/>
              </a:rPr>
              <a:t>от</a:t>
            </a:r>
            <a:r>
              <a:rPr sz="28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10" dirty="0" err="1">
                <a:solidFill>
                  <a:srgbClr val="C00000"/>
                </a:solidFill>
                <a:latin typeface="Calibri"/>
                <a:cs typeface="Calibri"/>
              </a:rPr>
              <a:t>несчастных</a:t>
            </a:r>
            <a:r>
              <a:rPr lang="ru-RU" sz="280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dirty="0" err="1">
                <a:solidFill>
                  <a:srgbClr val="C00000"/>
                </a:solidFill>
                <a:latin typeface="Calibri"/>
                <a:cs typeface="Calibri"/>
              </a:rPr>
              <a:t>случаев</a:t>
            </a:r>
            <a:r>
              <a:rPr sz="28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на</a:t>
            </a:r>
            <a:r>
              <a:rPr sz="28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производстве</a:t>
            </a:r>
            <a:r>
              <a:rPr sz="28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rgbClr val="C00000"/>
                </a:solidFill>
                <a:latin typeface="Calibri"/>
                <a:cs typeface="Calibri"/>
              </a:rPr>
              <a:t>и </a:t>
            </a: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профессиональных</a:t>
            </a:r>
            <a:r>
              <a:rPr sz="2800" b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10" dirty="0" err="1">
                <a:solidFill>
                  <a:srgbClr val="C00000"/>
                </a:solidFill>
                <a:latin typeface="Calibri"/>
                <a:cs typeface="Calibri"/>
              </a:rPr>
              <a:t>заболеваний</a:t>
            </a:r>
            <a:r>
              <a:rPr sz="2800" b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lang="ru-RU" sz="28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10" dirty="0" err="1">
                <a:solidFill>
                  <a:srgbClr val="C00000"/>
                </a:solidFill>
                <a:latin typeface="Calibri"/>
                <a:cs typeface="Calibri"/>
              </a:rPr>
              <a:t>глобальном</a:t>
            </a:r>
            <a:r>
              <a:rPr sz="2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масштабе</a:t>
            </a:r>
            <a:r>
              <a:rPr sz="28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составляют</a:t>
            </a:r>
            <a:r>
              <a:rPr sz="28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C00000"/>
                </a:solidFill>
                <a:latin typeface="Calibri"/>
                <a:cs typeface="Calibri"/>
              </a:rPr>
              <a:t>4% </a:t>
            </a: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мирового</a:t>
            </a:r>
            <a:r>
              <a:rPr sz="28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C00000"/>
                </a:solidFill>
                <a:latin typeface="Calibri"/>
                <a:cs typeface="Calibri"/>
              </a:rPr>
              <a:t>ВВП.</a:t>
            </a:r>
            <a:endParaRPr sz="2800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1925A4-8336-468D-9A28-19F9C4C4E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806677"/>
            <a:ext cx="4876800" cy="36720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E746F7-CF8A-420A-901F-64D4D5010C08}"/>
              </a:ext>
            </a:extLst>
          </p:cNvPr>
          <p:cNvSpPr txBox="1"/>
          <p:nvPr/>
        </p:nvSpPr>
        <p:spPr>
          <a:xfrm>
            <a:off x="762000" y="2209800"/>
            <a:ext cx="6096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2880"/>
              </a:spcBef>
            </a:pPr>
            <a:r>
              <a:rPr lang="ru-RU" sz="2800" b="1" dirty="0">
                <a:solidFill>
                  <a:srgbClr val="0000CC"/>
                </a:solidFill>
                <a:latin typeface="Calibri"/>
                <a:cs typeface="Calibri"/>
              </a:rPr>
              <a:t>В</a:t>
            </a:r>
            <a:r>
              <a:rPr lang="ru-RU" sz="2800" b="1" spc="-8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alibri"/>
                <a:cs typeface="Calibri"/>
              </a:rPr>
              <a:t>последние</a:t>
            </a:r>
            <a:r>
              <a:rPr lang="ru-RU" sz="2800" b="1" spc="-8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alibri"/>
                <a:cs typeface="Calibri"/>
              </a:rPr>
              <a:t>годы</a:t>
            </a:r>
            <a:r>
              <a:rPr lang="ru-RU" sz="2800" b="1" spc="-8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alibri"/>
                <a:cs typeface="Calibri"/>
              </a:rPr>
              <a:t>стали</a:t>
            </a:r>
            <a:r>
              <a:rPr lang="ru-RU" sz="2800" b="1" spc="-1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alibri"/>
                <a:cs typeface="Calibri"/>
              </a:rPr>
              <a:t>больше</a:t>
            </a:r>
            <a:r>
              <a:rPr lang="ru-RU" sz="2800" b="1" spc="-8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spc="-10" dirty="0">
                <a:solidFill>
                  <a:srgbClr val="0000CC"/>
                </a:solidFill>
                <a:latin typeface="Calibri"/>
                <a:cs typeface="Calibri"/>
              </a:rPr>
              <a:t>уделять </a:t>
            </a:r>
            <a:r>
              <a:rPr lang="ru-RU" sz="2800" b="1" dirty="0">
                <a:solidFill>
                  <a:srgbClr val="0000CC"/>
                </a:solidFill>
                <a:latin typeface="Calibri"/>
                <a:cs typeface="Calibri"/>
              </a:rPr>
              <a:t>внимания</a:t>
            </a:r>
            <a:r>
              <a:rPr lang="ru-RU" sz="2800" b="1" spc="-7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spc="-10" dirty="0">
                <a:solidFill>
                  <a:srgbClr val="0000CC"/>
                </a:solidFill>
                <a:latin typeface="Calibri"/>
                <a:cs typeface="Calibri"/>
              </a:rPr>
              <a:t>внедрению</a:t>
            </a:r>
            <a:r>
              <a:rPr lang="ru-RU" sz="2800" b="1" spc="-6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alibri"/>
                <a:cs typeface="Calibri"/>
              </a:rPr>
              <a:t>новых</a:t>
            </a:r>
            <a:r>
              <a:rPr lang="ru-RU" sz="2800" b="1" spc="-8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alibri"/>
                <a:cs typeface="Calibri"/>
              </a:rPr>
              <a:t>форм</a:t>
            </a:r>
            <a:r>
              <a:rPr lang="ru-RU" sz="2800" b="1" spc="-7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spc="-50" dirty="0">
                <a:solidFill>
                  <a:srgbClr val="0000CC"/>
                </a:solidFill>
                <a:latin typeface="Calibri"/>
                <a:cs typeface="Calibri"/>
              </a:rPr>
              <a:t>и </a:t>
            </a:r>
            <a:r>
              <a:rPr lang="ru-RU" sz="2800" b="1" spc="-10" dirty="0">
                <a:solidFill>
                  <a:srgbClr val="0000CC"/>
                </a:solidFill>
                <a:latin typeface="Calibri"/>
                <a:cs typeface="Calibri"/>
              </a:rPr>
              <a:t>методов</a:t>
            </a:r>
            <a:r>
              <a:rPr lang="ru-RU" sz="2800" b="1" spc="-7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spc="-10" dirty="0">
                <a:solidFill>
                  <a:srgbClr val="0000CC"/>
                </a:solidFill>
                <a:latin typeface="Calibri"/>
                <a:cs typeface="Calibri"/>
              </a:rPr>
              <a:t>профилактической</a:t>
            </a:r>
            <a:r>
              <a:rPr lang="ru-RU" sz="2800" b="1" spc="-6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alibri"/>
                <a:cs typeface="Calibri"/>
              </a:rPr>
              <a:t>работы</a:t>
            </a:r>
            <a:r>
              <a:rPr lang="ru-RU" sz="2800" b="1" spc="-7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spc="-25" dirty="0">
                <a:solidFill>
                  <a:srgbClr val="0000CC"/>
                </a:solidFill>
                <a:latin typeface="Calibri"/>
                <a:cs typeface="Calibri"/>
              </a:rPr>
              <a:t>по </a:t>
            </a:r>
            <a:r>
              <a:rPr lang="ru-RU" sz="2800" b="1" spc="-20" dirty="0">
                <a:solidFill>
                  <a:srgbClr val="0000CC"/>
                </a:solidFill>
                <a:latin typeface="Calibri"/>
                <a:cs typeface="Calibri"/>
              </a:rPr>
              <a:t>предупреждению</a:t>
            </a:r>
            <a:r>
              <a:rPr lang="ru-RU" sz="2800" b="1" spc="-1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spc="-10" dirty="0">
                <a:solidFill>
                  <a:srgbClr val="0000CC"/>
                </a:solidFill>
                <a:latin typeface="Calibri"/>
                <a:cs typeface="Calibri"/>
              </a:rPr>
              <a:t>производственного</a:t>
            </a:r>
            <a:endParaRPr lang="ru-RU" sz="2800" dirty="0">
              <a:solidFill>
                <a:srgbClr val="0000CC"/>
              </a:solidFill>
              <a:latin typeface="Calibri"/>
              <a:cs typeface="Calibri"/>
            </a:endParaRPr>
          </a:p>
          <a:p>
            <a:pPr marL="12700" marR="755015" algn="ctr">
              <a:lnSpc>
                <a:spcPct val="100000"/>
              </a:lnSpc>
              <a:spcBef>
                <a:spcPts val="5"/>
              </a:spcBef>
            </a:pPr>
            <a:r>
              <a:rPr lang="ru-RU" sz="2800" b="1" spc="-10" dirty="0">
                <a:solidFill>
                  <a:srgbClr val="0000CC"/>
                </a:solidFill>
                <a:latin typeface="Calibri"/>
                <a:cs typeface="Calibri"/>
              </a:rPr>
              <a:t>травматизма</a:t>
            </a:r>
            <a:r>
              <a:rPr lang="ru-RU" sz="2800" b="1" spc="-2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Calibri"/>
                <a:cs typeface="Calibri"/>
              </a:rPr>
              <a:t>и</a:t>
            </a:r>
            <a:r>
              <a:rPr lang="ru-RU" sz="2800" b="1" spc="-3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2800" b="1" spc="-10" dirty="0">
                <a:solidFill>
                  <a:srgbClr val="0000CC"/>
                </a:solidFill>
                <a:latin typeface="Calibri"/>
                <a:cs typeface="Calibri"/>
              </a:rPr>
              <a:t>профессиональных заболеваний.</a:t>
            </a:r>
            <a:endParaRPr lang="ru-RU" sz="28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4600" y="1219200"/>
            <a:ext cx="5591175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24230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Использование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положительного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международного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опыта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вопросах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охраны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труда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несет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себе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большой потенциал.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Существенный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12700" marR="415290" algn="ctr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положительный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вклад</a:t>
            </a:r>
            <a:r>
              <a:rPr sz="24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продвижение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вопросов</a:t>
            </a:r>
            <a:r>
              <a:rPr sz="2400" b="1" spc="-1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охраны</a:t>
            </a:r>
            <a:r>
              <a:rPr sz="2400" b="1" spc="-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труда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внесет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применение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на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предприятиях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принципов концепции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«Нулевого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травматизма»,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разработанной</a:t>
            </a: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Международной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12700" marR="301625" algn="ctr">
              <a:lnSpc>
                <a:spcPct val="100000"/>
              </a:lnSpc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ассоциацией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социального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обеспечения (МАСО).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533400"/>
            <a:ext cx="53340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625648"/>
            <a:ext cx="6324600" cy="3029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z="28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основу</a:t>
            </a:r>
            <a:r>
              <a:rPr sz="2800" b="1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концепции</a:t>
            </a:r>
            <a:r>
              <a:rPr sz="2800" b="1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«</a:t>
            </a:r>
            <a:r>
              <a:rPr sz="2800" b="1" spc="-10" dirty="0" err="1">
                <a:solidFill>
                  <a:srgbClr val="002060"/>
                </a:solidFill>
                <a:latin typeface="Calibri"/>
                <a:cs typeface="Calibri"/>
              </a:rPr>
              <a:t>Нулевого</a:t>
            </a:r>
            <a:r>
              <a:rPr lang="ru-RU" sz="28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 err="1">
                <a:solidFill>
                  <a:srgbClr val="002060"/>
                </a:solidFill>
                <a:latin typeface="Calibri"/>
                <a:cs typeface="Calibri"/>
              </a:rPr>
              <a:t>травматизма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»</a:t>
            </a:r>
            <a:r>
              <a:rPr sz="2800" b="1" spc="-9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положено</a:t>
            </a:r>
            <a:r>
              <a:rPr sz="2800" b="1" spc="-1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признание</a:t>
            </a:r>
            <a:r>
              <a:rPr sz="2800" b="1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того,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что</a:t>
            </a:r>
            <a:r>
              <a:rPr sz="2800" b="1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несчастные</a:t>
            </a:r>
            <a:r>
              <a:rPr sz="28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случаи</a:t>
            </a:r>
            <a:r>
              <a:rPr sz="2800" b="1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на</a:t>
            </a:r>
            <a:r>
              <a:rPr sz="28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производстве</a:t>
            </a:r>
            <a:r>
              <a:rPr sz="2800" b="1" spc="-50" dirty="0">
                <a:solidFill>
                  <a:srgbClr val="002060"/>
                </a:solidFill>
                <a:latin typeface="Calibri"/>
                <a:cs typeface="Calibri"/>
              </a:rPr>
              <a:t> и 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профессиональные</a:t>
            </a:r>
            <a:r>
              <a:rPr sz="2800" b="1" spc="-8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 err="1">
                <a:solidFill>
                  <a:srgbClr val="002060"/>
                </a:solidFill>
                <a:latin typeface="Calibri"/>
                <a:cs typeface="Calibri"/>
              </a:rPr>
              <a:t>заболевания</a:t>
            </a:r>
            <a:r>
              <a:rPr sz="2800" b="1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25" dirty="0" err="1">
                <a:solidFill>
                  <a:srgbClr val="002060"/>
                </a:solidFill>
                <a:latin typeface="Calibri"/>
                <a:cs typeface="Calibri"/>
              </a:rPr>
              <a:t>не</a:t>
            </a:r>
            <a:r>
              <a:rPr lang="ru-RU" sz="28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 err="1">
                <a:solidFill>
                  <a:srgbClr val="002060"/>
                </a:solidFill>
                <a:latin typeface="Calibri"/>
                <a:cs typeface="Calibri"/>
              </a:rPr>
              <a:t>являются</a:t>
            </a:r>
            <a:r>
              <a:rPr sz="2800" b="1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неизбежными:</a:t>
            </a:r>
            <a:r>
              <a:rPr sz="2800" b="1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у</a:t>
            </a:r>
            <a:r>
              <a:rPr sz="2800" b="1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них</a:t>
            </a:r>
            <a:r>
              <a:rPr sz="28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всегда </a:t>
            </a:r>
            <a:r>
              <a:rPr sz="2800" b="1" dirty="0">
                <a:solidFill>
                  <a:srgbClr val="002060"/>
                </a:solidFill>
                <a:latin typeface="Calibri"/>
                <a:cs typeface="Calibri"/>
              </a:rPr>
              <a:t>есть</a:t>
            </a:r>
            <a:r>
              <a:rPr sz="2800" b="1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800" b="1" spc="-10" dirty="0" err="1">
                <a:solidFill>
                  <a:srgbClr val="002060"/>
                </a:solidFill>
                <a:latin typeface="Calibri"/>
                <a:cs typeface="Calibri"/>
              </a:rPr>
              <a:t>причины</a:t>
            </a:r>
            <a:r>
              <a:rPr sz="2800" b="1" spc="-10" dirty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sz="28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9624" y="381000"/>
            <a:ext cx="5059975" cy="304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E27622-EE0F-405A-B9A5-F594B6FA47FB}"/>
              </a:ext>
            </a:extLst>
          </p:cNvPr>
          <p:cNvSpPr txBox="1"/>
          <p:nvPr/>
        </p:nvSpPr>
        <p:spPr>
          <a:xfrm>
            <a:off x="1447800" y="4495800"/>
            <a:ext cx="103632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algn="ctr">
              <a:lnSpc>
                <a:spcPct val="100000"/>
              </a:lnSpc>
            </a:pPr>
            <a:r>
              <a:rPr lang="ru-RU" sz="2800" b="1" spc="-10" dirty="0">
                <a:latin typeface="Calibri"/>
                <a:cs typeface="Calibri"/>
              </a:rPr>
              <a:t>Концепция</a:t>
            </a:r>
            <a:r>
              <a:rPr lang="ru-RU" sz="2800" b="1" spc="-25" dirty="0">
                <a:latin typeface="Calibri"/>
                <a:cs typeface="Calibri"/>
              </a:rPr>
              <a:t> </a:t>
            </a:r>
            <a:r>
              <a:rPr lang="ru-RU" sz="2800" b="1" spc="-10" dirty="0">
                <a:latin typeface="Calibri"/>
                <a:cs typeface="Calibri"/>
              </a:rPr>
              <a:t>универсальна</a:t>
            </a:r>
            <a:r>
              <a:rPr lang="ru-RU" sz="2800" b="1" spc="-45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и</a:t>
            </a:r>
            <a:r>
              <a:rPr lang="ru-RU" sz="2800" b="1" spc="-40" dirty="0">
                <a:latin typeface="Calibri"/>
                <a:cs typeface="Calibri"/>
              </a:rPr>
              <a:t> </a:t>
            </a:r>
            <a:r>
              <a:rPr lang="ru-RU" sz="2800" b="1" spc="-10" dirty="0">
                <a:latin typeface="Calibri"/>
                <a:cs typeface="Calibri"/>
              </a:rPr>
              <a:t>может</a:t>
            </a:r>
            <a:r>
              <a:rPr lang="ru-RU" sz="2800" spc="-10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быть</a:t>
            </a:r>
            <a:r>
              <a:rPr lang="ru-RU" sz="2800" b="1" spc="-20" dirty="0">
                <a:latin typeface="Calibri"/>
                <a:cs typeface="Calibri"/>
              </a:rPr>
              <a:t> </a:t>
            </a:r>
            <a:r>
              <a:rPr lang="ru-RU" sz="2800" b="1" spc="-10" dirty="0">
                <a:latin typeface="Calibri"/>
                <a:cs typeface="Calibri"/>
              </a:rPr>
              <a:t>реализована</a:t>
            </a:r>
            <a:r>
              <a:rPr lang="ru-RU" sz="2800" b="1" spc="-15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в</a:t>
            </a:r>
            <a:r>
              <a:rPr lang="ru-RU" sz="2800" b="1" spc="-35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любой</a:t>
            </a:r>
            <a:r>
              <a:rPr lang="ru-RU" sz="2800" b="1" spc="-30" dirty="0">
                <a:latin typeface="Calibri"/>
                <a:cs typeface="Calibri"/>
              </a:rPr>
              <a:t> </a:t>
            </a:r>
            <a:r>
              <a:rPr lang="ru-RU" sz="2800" b="1" spc="-10" dirty="0">
                <a:latin typeface="Calibri"/>
                <a:cs typeface="Calibri"/>
              </a:rPr>
              <a:t>организации </a:t>
            </a:r>
            <a:r>
              <a:rPr lang="ru-RU" sz="2800" b="1" dirty="0">
                <a:latin typeface="Calibri"/>
                <a:cs typeface="Calibri"/>
              </a:rPr>
              <a:t>независимо</a:t>
            </a:r>
            <a:r>
              <a:rPr lang="ru-RU" sz="2800" b="1" spc="-85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от</a:t>
            </a:r>
            <a:r>
              <a:rPr lang="ru-RU" sz="2800" b="1" spc="-100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численности</a:t>
            </a:r>
            <a:r>
              <a:rPr lang="ru-RU" sz="2800" b="1" spc="-80" dirty="0">
                <a:latin typeface="Calibri"/>
                <a:cs typeface="Calibri"/>
              </a:rPr>
              <a:t> </a:t>
            </a:r>
            <a:r>
              <a:rPr lang="ru-RU" sz="2800" b="1" dirty="0">
                <a:latin typeface="Calibri"/>
                <a:cs typeface="Calibri"/>
              </a:rPr>
              <a:t>работников</a:t>
            </a:r>
            <a:r>
              <a:rPr lang="ru-RU" sz="2800" b="1" spc="-90" dirty="0">
                <a:latin typeface="Calibri"/>
                <a:cs typeface="Calibri"/>
              </a:rPr>
              <a:t> </a:t>
            </a:r>
            <a:r>
              <a:rPr lang="ru-RU" sz="2800" b="1" spc="-50" dirty="0">
                <a:latin typeface="Calibri"/>
                <a:cs typeface="Calibri"/>
              </a:rPr>
              <a:t>и </a:t>
            </a:r>
            <a:r>
              <a:rPr lang="ru-RU" sz="2800" b="1" dirty="0">
                <a:latin typeface="Calibri"/>
                <a:cs typeface="Calibri"/>
              </a:rPr>
              <a:t>вида</a:t>
            </a:r>
            <a:r>
              <a:rPr lang="ru-RU" sz="2800" b="1" spc="-65" dirty="0">
                <a:latin typeface="Calibri"/>
                <a:cs typeface="Calibri"/>
              </a:rPr>
              <a:t> </a:t>
            </a:r>
            <a:r>
              <a:rPr lang="ru-RU" sz="2800" b="1" spc="-10" dirty="0">
                <a:latin typeface="Calibri"/>
                <a:cs typeface="Calibri"/>
              </a:rPr>
              <a:t>деятельности.</a:t>
            </a:r>
            <a:endParaRPr lang="ru-RU"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7303" y="1371600"/>
            <a:ext cx="5029200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z="2400" b="1"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основе</a:t>
            </a:r>
            <a:r>
              <a:rPr sz="2400" b="1" spc="-7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концепции</a:t>
            </a:r>
            <a:r>
              <a:rPr sz="24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—</a:t>
            </a:r>
            <a:r>
              <a:rPr sz="2400" b="1"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осознанная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деятельность</a:t>
            </a:r>
            <a:r>
              <a:rPr sz="2400" b="1" spc="-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всех</a:t>
            </a:r>
            <a:r>
              <a:rPr sz="2400" b="1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участников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2400" b="1" spc="-20" dirty="0">
                <a:solidFill>
                  <a:srgbClr val="002060"/>
                </a:solidFill>
                <a:latin typeface="Calibri"/>
                <a:cs typeface="Calibri"/>
              </a:rPr>
              <a:t>производственного</a:t>
            </a:r>
            <a:r>
              <a:rPr sz="2400" b="1" spc="-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процесса,</a:t>
            </a:r>
            <a:r>
              <a:rPr sz="2400" b="1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начиная</a:t>
            </a:r>
            <a:r>
              <a:rPr sz="24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2060"/>
                </a:solidFill>
                <a:latin typeface="Calibri"/>
                <a:cs typeface="Calibri"/>
              </a:rPr>
              <a:t>от </a:t>
            </a:r>
            <a:r>
              <a:rPr sz="2400" b="1" spc="-20" dirty="0">
                <a:solidFill>
                  <a:srgbClr val="002060"/>
                </a:solidFill>
                <a:latin typeface="Calibri"/>
                <a:cs typeface="Calibri"/>
              </a:rPr>
              <a:t>руководителя</a:t>
            </a:r>
            <a:r>
              <a:rPr sz="2400" b="1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организации</a:t>
            </a:r>
            <a:r>
              <a:rPr sz="2400" b="1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4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заканчивая работниками,</a:t>
            </a:r>
            <a:r>
              <a:rPr sz="24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с</a:t>
            </a:r>
            <a:r>
              <a:rPr sz="2400" b="1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целью</a:t>
            </a:r>
            <a:r>
              <a:rPr sz="2400" b="1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предотвратить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720090" algn="ctr">
              <a:lnSpc>
                <a:spcPct val="100000"/>
              </a:lnSpc>
            </a:pP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любые</a:t>
            </a:r>
            <a:r>
              <a:rPr sz="2400" b="1" spc="-5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несчастные</a:t>
            </a:r>
            <a:r>
              <a:rPr sz="24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случаи</a:t>
            </a:r>
            <a:r>
              <a:rPr sz="2400" b="1" spc="-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2060"/>
                </a:solidFill>
                <a:latin typeface="Calibri"/>
                <a:cs typeface="Calibri"/>
              </a:rPr>
              <a:t>и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профессиональные</a:t>
            </a:r>
            <a:r>
              <a:rPr sz="2400" b="1" spc="-8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заболевания</a:t>
            </a:r>
            <a:r>
              <a:rPr sz="2400" b="1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2060"/>
                </a:solidFill>
                <a:latin typeface="Calibri"/>
                <a:cs typeface="Calibri"/>
              </a:rPr>
              <a:t>на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производстве,</a:t>
            </a:r>
            <a:r>
              <a:rPr sz="2400" b="1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в</a:t>
            </a:r>
            <a:r>
              <a:rPr sz="2400" b="1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организациях </a:t>
            </a:r>
            <a:r>
              <a:rPr sz="2400" b="1" dirty="0">
                <a:solidFill>
                  <a:srgbClr val="002060"/>
                </a:solidFill>
                <a:latin typeface="Calibri"/>
                <a:cs typeface="Calibri"/>
              </a:rPr>
              <a:t>и</a:t>
            </a:r>
            <a:r>
              <a:rPr sz="24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учебных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002060"/>
                </a:solidFill>
                <a:latin typeface="Calibri"/>
                <a:cs typeface="Calibri"/>
              </a:rPr>
              <a:t>заведениях.</a:t>
            </a:r>
            <a:endParaRPr sz="24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152400"/>
            <a:ext cx="5863608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0" y="228600"/>
            <a:ext cx="1112520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Развитие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эффективной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культуры</a:t>
            </a:r>
            <a:r>
              <a:rPr lang="ru-RU" sz="2400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профилактики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позволяет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их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устранить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и </a:t>
            </a:r>
            <a:r>
              <a:rPr sz="2400" b="1" spc="-10" dirty="0">
                <a:latin typeface="Calibri"/>
                <a:cs typeface="Calibri"/>
              </a:rPr>
              <a:t>предотвратить</a:t>
            </a:r>
            <a:r>
              <a:rPr sz="2400" b="1" spc="-1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производственные</a:t>
            </a:r>
            <a:r>
              <a:rPr sz="2400" b="1" spc="-1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аварии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ущерб,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а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также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профессиональные заболевания,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ведь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здоровье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–</a:t>
            </a:r>
            <a:r>
              <a:rPr lang="ru-RU" sz="2400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национальное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богатство,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а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экономия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на </a:t>
            </a:r>
            <a:r>
              <a:rPr sz="2400" b="1" dirty="0">
                <a:latin typeface="Calibri"/>
                <a:cs typeface="Calibri"/>
              </a:rPr>
              <a:t>охране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труда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–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«псевдоэкономия».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5600" y="1905000"/>
            <a:ext cx="739140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609600"/>
            <a:ext cx="6629400" cy="4937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Безопасные</a:t>
            </a:r>
            <a:r>
              <a:rPr sz="32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условия</a:t>
            </a:r>
            <a:r>
              <a:rPr sz="3200" b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20" dirty="0">
                <a:solidFill>
                  <a:srgbClr val="C00000"/>
                </a:solidFill>
                <a:latin typeface="Calibri"/>
                <a:cs typeface="Calibri"/>
              </a:rPr>
              <a:t>труда</a:t>
            </a:r>
            <a:r>
              <a:rPr sz="32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экономически выгодны.</a:t>
            </a:r>
            <a:endParaRPr sz="32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12700" marR="744220" algn="ctr">
              <a:lnSpc>
                <a:spcPct val="100000"/>
              </a:lnSpc>
            </a:pP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Даже</a:t>
            </a:r>
            <a:r>
              <a:rPr sz="32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32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переменчивом</a:t>
            </a:r>
            <a:r>
              <a:rPr sz="32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мире,</a:t>
            </a:r>
            <a:r>
              <a:rPr sz="32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мы</a:t>
            </a:r>
            <a:r>
              <a:rPr sz="32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Calibri"/>
                <a:cs typeface="Calibri"/>
              </a:rPr>
              <a:t>не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можем</a:t>
            </a:r>
            <a:r>
              <a:rPr sz="32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идти</a:t>
            </a:r>
            <a:r>
              <a:rPr sz="32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НИ</a:t>
            </a:r>
            <a:r>
              <a:rPr sz="32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НА</a:t>
            </a:r>
            <a:r>
              <a:rPr sz="32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КАКИЕ</a:t>
            </a:r>
            <a:endParaRPr sz="32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12700" marR="210820" algn="ctr">
              <a:lnSpc>
                <a:spcPct val="100000"/>
              </a:lnSpc>
            </a:pPr>
            <a:r>
              <a:rPr sz="3200" b="1" spc="-20" dirty="0">
                <a:solidFill>
                  <a:srgbClr val="C00000"/>
                </a:solidFill>
                <a:latin typeface="Calibri"/>
                <a:cs typeface="Calibri"/>
              </a:rPr>
              <a:t>КОМПРОМИССЫ</a:t>
            </a:r>
            <a:r>
              <a:rPr sz="32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32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вопросе</a:t>
            </a:r>
            <a:r>
              <a:rPr sz="32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соблюдения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права</a:t>
            </a:r>
            <a:r>
              <a:rPr sz="32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работников</a:t>
            </a:r>
            <a:r>
              <a:rPr sz="32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на</a:t>
            </a:r>
            <a:r>
              <a:rPr sz="32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безопасные</a:t>
            </a:r>
            <a:r>
              <a:rPr sz="32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50" dirty="0">
                <a:solidFill>
                  <a:srgbClr val="C00000"/>
                </a:solidFill>
                <a:latin typeface="Calibri"/>
                <a:cs typeface="Calibri"/>
              </a:rPr>
              <a:t>и 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здоровые</a:t>
            </a:r>
            <a:r>
              <a:rPr sz="32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условия</a:t>
            </a:r>
            <a:r>
              <a:rPr sz="3200" b="1" spc="-9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20" dirty="0">
                <a:solidFill>
                  <a:srgbClr val="C00000"/>
                </a:solidFill>
                <a:latin typeface="Calibri"/>
                <a:cs typeface="Calibri"/>
              </a:rPr>
              <a:t>труда.</a:t>
            </a:r>
            <a:r>
              <a:rPr sz="32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Особенно</a:t>
            </a:r>
            <a:r>
              <a:rPr sz="3200" b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50" dirty="0">
                <a:solidFill>
                  <a:srgbClr val="C00000"/>
                </a:solidFill>
                <a:latin typeface="Calibri"/>
                <a:cs typeface="Calibri"/>
              </a:rPr>
              <a:t>с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учетом</a:t>
            </a:r>
            <a:r>
              <a:rPr sz="3200" b="1" spc="-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того,</a:t>
            </a:r>
            <a:r>
              <a:rPr sz="32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что</a:t>
            </a:r>
            <a:r>
              <a:rPr sz="3200" b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безопасный</a:t>
            </a:r>
            <a:r>
              <a:rPr sz="32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труд</a:t>
            </a:r>
            <a:r>
              <a:rPr sz="32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–</a:t>
            </a:r>
            <a:r>
              <a:rPr sz="32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Calibri"/>
                <a:cs typeface="Calibri"/>
              </a:rPr>
              <a:t>это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важная</a:t>
            </a:r>
            <a:r>
              <a:rPr sz="3200" b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составная</a:t>
            </a:r>
            <a:r>
              <a:rPr sz="3200" b="1" spc="-1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часть</a:t>
            </a:r>
            <a:r>
              <a:rPr sz="3200" b="1" spc="-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охраны</a:t>
            </a:r>
            <a:r>
              <a:rPr sz="3200" b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труда.</a:t>
            </a:r>
            <a:endParaRPr sz="3200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96200" y="381000"/>
            <a:ext cx="4346448" cy="571195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4200" y="152400"/>
            <a:ext cx="548268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FF0000"/>
                </a:solidFill>
              </a:rPr>
              <a:t>ПОМНИТЕ: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295400" y="1243704"/>
            <a:ext cx="5867400" cy="478400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749300" indent="-34290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b="1" dirty="0">
                <a:solidFill>
                  <a:schemeClr val="tx1"/>
                </a:solidFill>
              </a:rPr>
              <a:t>смертность</a:t>
            </a:r>
            <a:r>
              <a:rPr sz="2000" b="1" spc="-6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на</a:t>
            </a:r>
            <a:r>
              <a:rPr sz="2000" b="1" spc="-10" dirty="0">
                <a:solidFill>
                  <a:schemeClr val="tx1"/>
                </a:solidFill>
              </a:rPr>
              <a:t> производстве</a:t>
            </a:r>
            <a:r>
              <a:rPr sz="2000" b="1" spc="-35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не</a:t>
            </a:r>
            <a:r>
              <a:rPr sz="2000" b="1" spc="-15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является </a:t>
            </a:r>
            <a:r>
              <a:rPr sz="2000" b="1" dirty="0">
                <a:solidFill>
                  <a:schemeClr val="tx1"/>
                </a:solidFill>
              </a:rPr>
              <a:t>фатально</a:t>
            </a:r>
            <a:r>
              <a:rPr sz="2000" b="1" spc="-40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неотвратимой;</a:t>
            </a:r>
          </a:p>
          <a:p>
            <a:pPr marL="355600" marR="497205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000" b="1" spc="-10" dirty="0">
                <a:solidFill>
                  <a:schemeClr val="tx1"/>
                </a:solidFill>
              </a:rPr>
              <a:t>-</a:t>
            </a:r>
            <a:r>
              <a:rPr sz="2000" b="1" dirty="0">
                <a:solidFill>
                  <a:schemeClr val="tx1"/>
                </a:solidFill>
              </a:rPr>
              <a:t>несчастные</a:t>
            </a:r>
            <a:r>
              <a:rPr sz="2000" b="1" spc="-45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случаи</a:t>
            </a:r>
            <a:r>
              <a:rPr sz="2000" b="1" spc="-4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не</a:t>
            </a:r>
            <a:r>
              <a:rPr sz="2000" b="1" spc="-20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происходят</a:t>
            </a:r>
            <a:r>
              <a:rPr sz="2000" b="1" spc="-5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сами</a:t>
            </a:r>
            <a:r>
              <a:rPr sz="2000" b="1" spc="-30" dirty="0">
                <a:solidFill>
                  <a:schemeClr val="tx1"/>
                </a:solidFill>
              </a:rPr>
              <a:t> </a:t>
            </a:r>
            <a:r>
              <a:rPr sz="2000" b="1" spc="-25" dirty="0">
                <a:solidFill>
                  <a:schemeClr val="tx1"/>
                </a:solidFill>
              </a:rPr>
              <a:t>по </a:t>
            </a:r>
            <a:r>
              <a:rPr sz="2000" b="1" spc="-10" dirty="0">
                <a:solidFill>
                  <a:schemeClr val="tx1"/>
                </a:solidFill>
              </a:rPr>
              <a:t>себе;</a:t>
            </a:r>
          </a:p>
          <a:p>
            <a:pPr marL="354965" indent="-342265">
              <a:lnSpc>
                <a:spcPct val="100000"/>
              </a:lnSpc>
              <a:buFont typeface="Wingdings"/>
              <a:buChar char=""/>
              <a:tabLst>
                <a:tab pos="354965" algn="l"/>
              </a:tabLst>
            </a:pPr>
            <a:r>
              <a:rPr sz="2000" b="1" dirty="0">
                <a:solidFill>
                  <a:schemeClr val="tx1"/>
                </a:solidFill>
              </a:rPr>
              <a:t>болезнь</a:t>
            </a:r>
            <a:r>
              <a:rPr sz="2000" b="1" spc="-5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не</a:t>
            </a:r>
            <a:r>
              <a:rPr sz="2000" b="1" spc="-2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возникает</a:t>
            </a:r>
            <a:r>
              <a:rPr sz="2000" b="1" spc="-7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из</a:t>
            </a:r>
            <a:r>
              <a:rPr sz="2000" b="1" spc="-15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ничего;</a:t>
            </a:r>
          </a:p>
          <a:p>
            <a:pPr marL="354965" indent="-342265">
              <a:lnSpc>
                <a:spcPct val="100000"/>
              </a:lnSpc>
              <a:buFont typeface="Wingdings"/>
              <a:buChar char=""/>
              <a:tabLst>
                <a:tab pos="354965" algn="l"/>
              </a:tabLst>
            </a:pPr>
            <a:r>
              <a:rPr sz="2000" b="1" dirty="0">
                <a:solidFill>
                  <a:schemeClr val="tx1"/>
                </a:solidFill>
              </a:rPr>
              <a:t>у</a:t>
            </a:r>
            <a:r>
              <a:rPr sz="2000" b="1" spc="-15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всех</a:t>
            </a:r>
            <a:r>
              <a:rPr sz="2000" b="1" spc="-35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этих</a:t>
            </a:r>
            <a:r>
              <a:rPr sz="2000" b="1" spc="-25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несчастий</a:t>
            </a:r>
            <a:r>
              <a:rPr sz="2000" b="1" spc="-4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есть</a:t>
            </a:r>
            <a:r>
              <a:rPr sz="2000" b="1" spc="-20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причины;</a:t>
            </a:r>
          </a:p>
          <a:p>
            <a:pPr marL="355600" marR="18034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000" b="1" dirty="0">
                <a:solidFill>
                  <a:schemeClr val="tx1"/>
                </a:solidFill>
              </a:rPr>
              <a:t>большинство</a:t>
            </a:r>
            <a:r>
              <a:rPr sz="2000" b="1" spc="-7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смертей,</a:t>
            </a:r>
            <a:r>
              <a:rPr sz="2000" b="1" spc="-4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несчастных</a:t>
            </a:r>
            <a:r>
              <a:rPr sz="2000" b="1" spc="-55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случаев</a:t>
            </a:r>
            <a:r>
              <a:rPr sz="2000" b="1" spc="-50" dirty="0">
                <a:solidFill>
                  <a:schemeClr val="tx1"/>
                </a:solidFill>
              </a:rPr>
              <a:t> </a:t>
            </a:r>
            <a:r>
              <a:rPr sz="2000" b="1" spc="-25" dirty="0">
                <a:solidFill>
                  <a:schemeClr val="tx1"/>
                </a:solidFill>
              </a:rPr>
              <a:t>на </a:t>
            </a:r>
            <a:r>
              <a:rPr sz="2000" b="1" spc="-10" dirty="0">
                <a:solidFill>
                  <a:schemeClr val="tx1"/>
                </a:solidFill>
              </a:rPr>
              <a:t>производстве</a:t>
            </a:r>
            <a:r>
              <a:rPr sz="2000" b="1" spc="-25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и </a:t>
            </a:r>
            <a:r>
              <a:rPr sz="2000" b="1" spc="-10" dirty="0">
                <a:solidFill>
                  <a:schemeClr val="tx1"/>
                </a:solidFill>
              </a:rPr>
              <a:t>профессиональных</a:t>
            </a:r>
          </a:p>
          <a:p>
            <a:pPr marL="355600">
              <a:lnSpc>
                <a:spcPct val="100000"/>
              </a:lnSpc>
            </a:pPr>
            <a:r>
              <a:rPr sz="2000" b="1" dirty="0">
                <a:solidFill>
                  <a:schemeClr val="tx1"/>
                </a:solidFill>
              </a:rPr>
              <a:t>заболеваний</a:t>
            </a:r>
            <a:r>
              <a:rPr sz="2000" b="1" spc="-7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можно</a:t>
            </a:r>
            <a:r>
              <a:rPr sz="2000" b="1" spc="-55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предотвратить.</a:t>
            </a:r>
          </a:p>
          <a:p>
            <a:pPr marL="12700" marR="5080">
              <a:lnSpc>
                <a:spcPct val="100000"/>
              </a:lnSpc>
            </a:pPr>
            <a:r>
              <a:rPr sz="2000" b="1" dirty="0">
                <a:solidFill>
                  <a:schemeClr val="tx1"/>
                </a:solidFill>
              </a:rPr>
              <a:t>Все</a:t>
            </a:r>
            <a:r>
              <a:rPr sz="2000" b="1" spc="-4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имеют</a:t>
            </a:r>
            <a:r>
              <a:rPr sz="2000" b="1" spc="-4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право</a:t>
            </a:r>
            <a:r>
              <a:rPr sz="2000" b="1" spc="-55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на</a:t>
            </a:r>
            <a:r>
              <a:rPr sz="2000" b="1" spc="-35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безопасные</a:t>
            </a:r>
            <a:r>
              <a:rPr sz="2000" b="1" spc="-55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условия</a:t>
            </a:r>
            <a:r>
              <a:rPr sz="2000" b="1" spc="-45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труда</a:t>
            </a:r>
            <a:r>
              <a:rPr sz="2000" b="1" spc="-45" dirty="0">
                <a:solidFill>
                  <a:schemeClr val="tx1"/>
                </a:solidFill>
              </a:rPr>
              <a:t> </a:t>
            </a:r>
            <a:r>
              <a:rPr sz="2000" b="1" spc="-50" dirty="0">
                <a:solidFill>
                  <a:schemeClr val="tx1"/>
                </a:solidFill>
              </a:rPr>
              <a:t>и </a:t>
            </a:r>
            <a:r>
              <a:rPr sz="2000" b="1" dirty="0">
                <a:solidFill>
                  <a:schemeClr val="tx1"/>
                </a:solidFill>
              </a:rPr>
              <a:t>все</a:t>
            </a:r>
            <a:r>
              <a:rPr sz="2000" b="1" spc="-4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хотят</a:t>
            </a:r>
            <a:r>
              <a:rPr sz="2000" b="1" spc="-4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и</a:t>
            </a:r>
            <a:r>
              <a:rPr sz="2000" b="1" spc="-35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должны</a:t>
            </a:r>
            <a:r>
              <a:rPr sz="2000" b="1" spc="-45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возвращаться</a:t>
            </a:r>
            <a:r>
              <a:rPr sz="2000" b="1" spc="-7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с</a:t>
            </a:r>
            <a:r>
              <a:rPr sz="2000" b="1" spc="-3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работы</a:t>
            </a:r>
            <a:r>
              <a:rPr sz="2000" b="1" spc="-50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домой </a:t>
            </a:r>
            <a:r>
              <a:rPr sz="2000" b="1" dirty="0">
                <a:solidFill>
                  <a:schemeClr val="tx1"/>
                </a:solidFill>
              </a:rPr>
              <a:t>живыми</a:t>
            </a:r>
            <a:r>
              <a:rPr sz="2000" b="1" spc="-20" dirty="0">
                <a:solidFill>
                  <a:schemeClr val="tx1"/>
                </a:solidFill>
              </a:rPr>
              <a:t> </a:t>
            </a:r>
            <a:r>
              <a:rPr sz="2000" b="1" dirty="0">
                <a:solidFill>
                  <a:schemeClr val="tx1"/>
                </a:solidFill>
              </a:rPr>
              <a:t>и</a:t>
            </a:r>
            <a:r>
              <a:rPr sz="2000" b="1" spc="-10" dirty="0">
                <a:solidFill>
                  <a:schemeClr val="tx1"/>
                </a:solidFill>
              </a:rPr>
              <a:t> невредимыми.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2800" y="1531906"/>
            <a:ext cx="487680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0" y="2130247"/>
            <a:ext cx="5638800" cy="25975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54659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Первоначально</a:t>
            </a:r>
            <a:r>
              <a:rPr sz="2800" b="1" spc="4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этот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день </a:t>
            </a:r>
            <a:r>
              <a:rPr sz="2800" b="1" dirty="0" err="1">
                <a:latin typeface="Calibri"/>
                <a:cs typeface="Calibri"/>
              </a:rPr>
              <a:t>отмечался</a:t>
            </a:r>
            <a:r>
              <a:rPr sz="2800" b="1" spc="-14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только</a:t>
            </a:r>
            <a:r>
              <a:rPr lang="ru-RU" sz="280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трудящимися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США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Канады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был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связан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Днем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памяти </a:t>
            </a:r>
            <a:r>
              <a:rPr sz="2800" b="1" dirty="0" err="1">
                <a:latin typeface="Calibri"/>
                <a:cs typeface="Calibri"/>
              </a:rPr>
              <a:t>рабочих</a:t>
            </a:r>
            <a:r>
              <a:rPr sz="2800" b="1" dirty="0">
                <a:latin typeface="Calibri"/>
                <a:cs typeface="Calibri"/>
              </a:rPr>
              <a:t>,</a:t>
            </a:r>
            <a:r>
              <a:rPr lang="ru-RU" sz="2800" b="1" spc="-120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погибших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spc="-25" dirty="0" err="1">
                <a:latin typeface="Calibri"/>
                <a:cs typeface="Calibri"/>
              </a:rPr>
              <a:t>или</a:t>
            </a:r>
            <a:r>
              <a:rPr lang="ru-RU" sz="280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получивших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травмы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на </a:t>
            </a:r>
            <a:r>
              <a:rPr sz="2800" b="1" spc="-10" dirty="0">
                <a:latin typeface="Calibri"/>
                <a:cs typeface="Calibri"/>
              </a:rPr>
              <a:t>работе.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52400"/>
            <a:ext cx="5092318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0" y="1008715"/>
            <a:ext cx="6324600" cy="4752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9085"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Calibri"/>
                <a:cs typeface="Calibri"/>
              </a:rPr>
              <a:t>28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апреля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–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это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не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просто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день </a:t>
            </a:r>
            <a:r>
              <a:rPr sz="2800" b="1" dirty="0">
                <a:latin typeface="Calibri"/>
                <a:cs typeface="Calibri"/>
              </a:rPr>
              <a:t>памяти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о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жертвах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прошлого.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25" dirty="0" err="1">
                <a:latin typeface="Calibri"/>
                <a:cs typeface="Calibri"/>
              </a:rPr>
              <a:t>Он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помогает</a:t>
            </a:r>
            <a:r>
              <a:rPr lang="ru-RU" sz="2800" b="1" spc="-95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привлечь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внимание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к</a:t>
            </a:r>
            <a:r>
              <a:rPr lang="ru-RU" sz="2800" spc="-50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ныне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живущим,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к</a:t>
            </a:r>
            <a:r>
              <a:rPr lang="ru-RU" sz="2800" b="1" spc="-55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тем</a:t>
            </a:r>
            <a:r>
              <a:rPr sz="2800" b="1" dirty="0">
                <a:latin typeface="Calibri"/>
                <a:cs typeface="Calibri"/>
              </a:rPr>
              <a:t>,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чья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жизнь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и</a:t>
            </a:r>
            <a:r>
              <a:rPr lang="ru-RU" sz="2800" spc="-50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здоровье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продолжают</a:t>
            </a:r>
            <a:r>
              <a:rPr lang="ru-RU" sz="280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подвергаться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риску,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таким</a:t>
            </a:r>
            <a:r>
              <a:rPr lang="ru-RU" sz="2800" b="1" spc="-10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образом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способствует</a:t>
            </a:r>
            <a:r>
              <a:rPr lang="ru-RU" sz="280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символическому</a:t>
            </a:r>
            <a:endParaRPr sz="2800" dirty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2800" b="1" spc="-10" dirty="0" err="1">
                <a:latin typeface="Calibri"/>
                <a:cs typeface="Calibri"/>
              </a:rPr>
              <a:t>трансформированию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чувств</a:t>
            </a:r>
            <a:r>
              <a:rPr lang="ru-RU" sz="2800" spc="-10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потери</a:t>
            </a:r>
            <a:r>
              <a:rPr sz="2800" b="1" dirty="0">
                <a:latin typeface="Calibri"/>
                <a:cs typeface="Calibri"/>
              </a:rPr>
              <a:t>,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горечи,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скорби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печали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в </a:t>
            </a:r>
            <a:r>
              <a:rPr sz="2800" b="1" spc="-10" dirty="0">
                <a:latin typeface="Calibri"/>
                <a:cs typeface="Calibri"/>
              </a:rPr>
              <a:t>позитивные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действия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для</a:t>
            </a:r>
            <a:r>
              <a:rPr lang="ru-RU" sz="2800" b="1" spc="-6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ведения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диалога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осуществления</a:t>
            </a:r>
            <a:r>
              <a:rPr lang="ru-RU" sz="2800" b="1" spc="-55" dirty="0">
                <a:latin typeface="Calibri"/>
                <a:cs typeface="Calibri"/>
              </a:rPr>
              <a:t> </a:t>
            </a:r>
            <a:r>
              <a:rPr sz="2800" b="1" spc="-10" dirty="0" err="1">
                <a:latin typeface="Calibri"/>
                <a:cs typeface="Calibri"/>
              </a:rPr>
              <a:t>перемен</a:t>
            </a:r>
            <a:r>
              <a:rPr sz="2800" b="1" spc="-10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1156" y="647700"/>
            <a:ext cx="4330444" cy="5905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15200" y="533400"/>
            <a:ext cx="4648200" cy="48167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31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Calibri"/>
                <a:cs typeface="Calibri"/>
              </a:rPr>
              <a:t>Поэтому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28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апреля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–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это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не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только </a:t>
            </a:r>
            <a:r>
              <a:rPr sz="3200" b="1" dirty="0">
                <a:latin typeface="Calibri"/>
                <a:cs typeface="Calibri"/>
              </a:rPr>
              <a:t>день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скорби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печали,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но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день </a:t>
            </a:r>
            <a:r>
              <a:rPr sz="3200" b="1" dirty="0">
                <a:latin typeface="Calibri"/>
                <a:cs typeface="Calibri"/>
              </a:rPr>
              <a:t>действий,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обращенных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в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будущее.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85"/>
              </a:spcBef>
            </a:pPr>
            <a:r>
              <a:rPr sz="3200" b="1" dirty="0">
                <a:latin typeface="Calibri"/>
                <a:cs typeface="Calibri"/>
              </a:rPr>
              <a:t>В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dirty="0" err="1">
                <a:latin typeface="Calibri"/>
                <a:cs typeface="Calibri"/>
              </a:rPr>
              <a:t>России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spc="-10" dirty="0" err="1">
                <a:latin typeface="Calibri"/>
                <a:cs typeface="Calibri"/>
              </a:rPr>
              <a:t>мероприятия</a:t>
            </a:r>
            <a:r>
              <a:rPr lang="ru-RU" sz="3200" b="1" spc="-10" dirty="0">
                <a:latin typeface="Calibri"/>
                <a:cs typeface="Calibri"/>
              </a:rPr>
              <a:t>,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dirty="0" err="1">
                <a:latin typeface="Calibri"/>
                <a:cs typeface="Calibri"/>
              </a:rPr>
              <a:t>связанные</a:t>
            </a:r>
            <a:r>
              <a:rPr sz="3200" b="1" spc="-50" dirty="0">
                <a:latin typeface="Calibri"/>
                <a:cs typeface="Calibri"/>
              </a:rPr>
              <a:t> с</a:t>
            </a:r>
            <a:r>
              <a:rPr lang="ru-RU" sz="3200" b="1" spc="-50" dirty="0">
                <a:latin typeface="Calibri"/>
                <a:cs typeface="Calibri"/>
              </a:rPr>
              <a:t>о</a:t>
            </a:r>
            <a:r>
              <a:rPr lang="ru-RU" sz="3200" dirty="0">
                <a:latin typeface="Calibri"/>
                <a:cs typeface="Calibri"/>
              </a:rPr>
              <a:t> </a:t>
            </a:r>
            <a:r>
              <a:rPr sz="3200" b="1" spc="-10" dirty="0" err="1">
                <a:latin typeface="Calibri"/>
                <a:cs typeface="Calibri"/>
              </a:rPr>
              <a:t>Всемирным</a:t>
            </a:r>
            <a:r>
              <a:rPr sz="3200" b="1" spc="-85" dirty="0">
                <a:latin typeface="Calibri"/>
                <a:cs typeface="Calibri"/>
              </a:rPr>
              <a:t> </a:t>
            </a:r>
            <a:r>
              <a:rPr sz="3200" b="1" dirty="0" err="1">
                <a:latin typeface="Calibri"/>
                <a:cs typeface="Calibri"/>
              </a:rPr>
              <a:t>дн</a:t>
            </a:r>
            <a:r>
              <a:rPr lang="ru-RU" sz="3200" b="1" dirty="0">
                <a:latin typeface="Calibri"/>
                <a:cs typeface="Calibri"/>
              </a:rPr>
              <a:t>ё</a:t>
            </a:r>
            <a:r>
              <a:rPr sz="3200" b="1" dirty="0">
                <a:latin typeface="Calibri"/>
                <a:cs typeface="Calibri"/>
              </a:rPr>
              <a:t>м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охраны</a:t>
            </a:r>
            <a:r>
              <a:rPr sz="3200" b="1" spc="-9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труда, проводятся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с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2003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года.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228600"/>
            <a:ext cx="5562600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88903" y="394844"/>
            <a:ext cx="5450697" cy="5552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000" b="1" spc="-50" dirty="0">
                <a:solidFill>
                  <a:srgbClr val="0000CC"/>
                </a:solidFill>
                <a:latin typeface="Calibri"/>
                <a:cs typeface="Calibri"/>
              </a:rPr>
              <a:t>Тема</a:t>
            </a:r>
            <a:r>
              <a:rPr sz="3000" b="1" spc="-8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00CC"/>
                </a:solidFill>
                <a:latin typeface="Calibri"/>
                <a:cs typeface="Calibri"/>
              </a:rPr>
              <a:t>Всемирного</a:t>
            </a:r>
            <a:r>
              <a:rPr sz="3000" b="1" spc="-9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00CC"/>
                </a:solidFill>
                <a:latin typeface="Calibri"/>
                <a:cs typeface="Calibri"/>
              </a:rPr>
              <a:t>дня</a:t>
            </a:r>
            <a:r>
              <a:rPr sz="3000" b="1" spc="-7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3000" b="1" dirty="0" err="1">
                <a:solidFill>
                  <a:srgbClr val="0000CC"/>
                </a:solidFill>
                <a:latin typeface="Calibri"/>
                <a:cs typeface="Calibri"/>
              </a:rPr>
              <a:t>охраны</a:t>
            </a:r>
            <a:r>
              <a:rPr sz="3000" b="1" spc="-9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3000" b="1" spc="-10" dirty="0" err="1">
                <a:solidFill>
                  <a:srgbClr val="0000CC"/>
                </a:solidFill>
                <a:latin typeface="Calibri"/>
                <a:cs typeface="Calibri"/>
              </a:rPr>
              <a:t>труда</a:t>
            </a:r>
            <a:r>
              <a:rPr lang="ru-RU" sz="3000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00CC"/>
                </a:solidFill>
                <a:latin typeface="Calibri"/>
                <a:cs typeface="Calibri"/>
              </a:rPr>
              <a:t>в</a:t>
            </a:r>
            <a:r>
              <a:rPr sz="3000" b="1" spc="-5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00CC"/>
                </a:solidFill>
                <a:latin typeface="Calibri"/>
                <a:cs typeface="Calibri"/>
              </a:rPr>
              <a:t>2025</a:t>
            </a:r>
            <a:r>
              <a:rPr sz="3000" b="1" spc="-5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00CC"/>
                </a:solidFill>
                <a:latin typeface="Calibri"/>
                <a:cs typeface="Calibri"/>
              </a:rPr>
              <a:t>году</a:t>
            </a:r>
            <a:r>
              <a:rPr sz="3000" b="1" spc="-6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00CC"/>
                </a:solidFill>
                <a:latin typeface="Calibri"/>
                <a:cs typeface="Calibri"/>
              </a:rPr>
              <a:t>–</a:t>
            </a:r>
            <a:r>
              <a:rPr sz="3000" b="1" spc="-4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Calibri"/>
                <a:cs typeface="Calibri"/>
              </a:rPr>
              <a:t>«</a:t>
            </a:r>
            <a:r>
              <a:rPr sz="3000" b="1" spc="-10" dirty="0" err="1">
                <a:solidFill>
                  <a:srgbClr val="FF0000"/>
                </a:solidFill>
                <a:latin typeface="Calibri"/>
                <a:cs typeface="Calibri"/>
              </a:rPr>
              <a:t>Революция</a:t>
            </a:r>
            <a:r>
              <a:rPr sz="30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50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lang="ru-RU" sz="3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 err="1">
                <a:solidFill>
                  <a:srgbClr val="FF0000"/>
                </a:solidFill>
                <a:latin typeface="Calibri"/>
                <a:cs typeface="Calibri"/>
              </a:rPr>
              <a:t>области</a:t>
            </a:r>
            <a:r>
              <a:rPr sz="30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охраны</a:t>
            </a:r>
            <a:r>
              <a:rPr sz="30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20" dirty="0">
                <a:solidFill>
                  <a:srgbClr val="FF0000"/>
                </a:solidFill>
                <a:latin typeface="Calibri"/>
                <a:cs typeface="Calibri"/>
              </a:rPr>
              <a:t>труда</a:t>
            </a:r>
            <a:r>
              <a:rPr sz="30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sz="30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Calibri"/>
                <a:cs typeface="Calibri"/>
              </a:rPr>
              <a:t>техники безопасности:</a:t>
            </a:r>
            <a:r>
              <a:rPr sz="30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роль</a:t>
            </a:r>
            <a:r>
              <a:rPr sz="30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Calibri"/>
                <a:cs typeface="Calibri"/>
              </a:rPr>
              <a:t>искусственного интеллекта</a:t>
            </a:r>
            <a:r>
              <a:rPr sz="3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sz="30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F0000"/>
                </a:solidFill>
                <a:latin typeface="Calibri"/>
                <a:cs typeface="Calibri"/>
              </a:rPr>
              <a:t>цифровизации</a:t>
            </a:r>
            <a:r>
              <a:rPr sz="30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25" dirty="0">
                <a:solidFill>
                  <a:srgbClr val="FF0000"/>
                </a:solidFill>
                <a:latin typeface="Calibri"/>
                <a:cs typeface="Calibri"/>
              </a:rPr>
              <a:t>на </a:t>
            </a:r>
            <a:r>
              <a:rPr sz="3000" b="1" dirty="0">
                <a:solidFill>
                  <a:srgbClr val="FF0000"/>
                </a:solidFill>
                <a:latin typeface="Calibri"/>
                <a:cs typeface="Calibri"/>
              </a:rPr>
              <a:t>рабочем</a:t>
            </a:r>
            <a:r>
              <a:rPr sz="30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b="1" spc="-10" dirty="0" err="1">
                <a:solidFill>
                  <a:srgbClr val="FF0000"/>
                </a:solidFill>
                <a:latin typeface="Calibri"/>
                <a:cs typeface="Calibri"/>
              </a:rPr>
              <a:t>месте</a:t>
            </a:r>
            <a:r>
              <a:rPr sz="3000" b="1" spc="-10" dirty="0">
                <a:solidFill>
                  <a:srgbClr val="FF0000"/>
                </a:solidFill>
                <a:latin typeface="Calibri"/>
                <a:cs typeface="Calibri"/>
              </a:rPr>
              <a:t>».</a:t>
            </a:r>
            <a:endParaRPr lang="ru-RU" sz="3000" spc="-10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Calibri"/>
                <a:cs typeface="Calibri"/>
              </a:rPr>
              <a:t>В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рамках</a:t>
            </a:r>
            <a:r>
              <a:rPr sz="3000" b="1" spc="-6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этой</a:t>
            </a:r>
            <a:r>
              <a:rPr sz="3000" b="1" spc="-5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темы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планируется</a:t>
            </a:r>
            <a:endParaRPr sz="3000" dirty="0">
              <a:latin typeface="Calibri"/>
              <a:cs typeface="Calibri"/>
            </a:endParaRPr>
          </a:p>
          <a:p>
            <a:pPr marL="12700" marR="784860" algn="ctr">
              <a:lnSpc>
                <a:spcPct val="100000"/>
              </a:lnSpc>
              <a:spcBef>
                <a:spcPts val="5"/>
              </a:spcBef>
            </a:pPr>
            <a:r>
              <a:rPr sz="3000" b="1" dirty="0">
                <a:latin typeface="Calibri"/>
                <a:cs typeface="Calibri"/>
              </a:rPr>
              <a:t>рассмотреть</a:t>
            </a:r>
            <a:r>
              <a:rPr sz="3000" b="1" spc="-13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влияние</a:t>
            </a:r>
            <a:r>
              <a:rPr sz="3000" b="1" spc="-10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новых </a:t>
            </a:r>
            <a:r>
              <a:rPr sz="3000" b="1" dirty="0">
                <a:latin typeface="Calibri"/>
                <a:cs typeface="Calibri"/>
              </a:rPr>
              <a:t>технологий</a:t>
            </a:r>
            <a:r>
              <a:rPr sz="3000" b="1" spc="-7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на</a:t>
            </a:r>
            <a:r>
              <a:rPr sz="3000" b="1" spc="-4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безопасность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spc="-50" dirty="0">
                <a:latin typeface="Calibri"/>
                <a:cs typeface="Calibri"/>
              </a:rPr>
              <a:t>и </a:t>
            </a:r>
            <a:r>
              <a:rPr sz="3000" b="1" dirty="0">
                <a:latin typeface="Calibri"/>
                <a:cs typeface="Calibri"/>
              </a:rPr>
              <a:t>здоровье</a:t>
            </a:r>
            <a:r>
              <a:rPr sz="3000" b="1" spc="-9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работников.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385012"/>
            <a:ext cx="5583936" cy="520903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0800" y="197857"/>
            <a:ext cx="9220200" cy="869288"/>
          </a:xfrm>
          <a:prstGeom prst="rect">
            <a:avLst/>
          </a:prstGeom>
        </p:spPr>
        <p:txBody>
          <a:bodyPr vert="horz" wrap="square" lIns="0" tIns="312241" rIns="0" bIns="0" rtlCol="0">
            <a:spAutoFit/>
          </a:bodyPr>
          <a:lstStyle/>
          <a:p>
            <a:pPr marL="88900" algn="ctr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0000CC"/>
                </a:solidFill>
              </a:rPr>
              <a:t>Вот</a:t>
            </a:r>
            <a:r>
              <a:rPr b="1" spc="-30" dirty="0">
                <a:solidFill>
                  <a:srgbClr val="0000CC"/>
                </a:solidFill>
              </a:rPr>
              <a:t> </a:t>
            </a:r>
            <a:r>
              <a:rPr b="1" spc="-10" dirty="0">
                <a:solidFill>
                  <a:srgbClr val="0000CC"/>
                </a:solidFill>
              </a:rPr>
              <a:t>некоторые</a:t>
            </a:r>
            <a:r>
              <a:rPr b="1" spc="-30" dirty="0">
                <a:solidFill>
                  <a:srgbClr val="0000CC"/>
                </a:solidFill>
              </a:rPr>
              <a:t> </a:t>
            </a:r>
            <a:r>
              <a:rPr b="1" dirty="0">
                <a:solidFill>
                  <a:srgbClr val="0000CC"/>
                </a:solidFill>
              </a:rPr>
              <a:t>из</a:t>
            </a:r>
            <a:r>
              <a:rPr b="1" spc="-40" dirty="0">
                <a:solidFill>
                  <a:srgbClr val="0000CC"/>
                </a:solidFill>
              </a:rPr>
              <a:t> </a:t>
            </a:r>
            <a:r>
              <a:rPr b="1" spc="-20" dirty="0">
                <a:solidFill>
                  <a:srgbClr val="0000CC"/>
                </a:solidFill>
              </a:rPr>
              <a:t>них: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53200" y="1219200"/>
            <a:ext cx="5417820" cy="518411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искусственный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интеллект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машинное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обучение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для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прогнозирования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рисков;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355600" marR="889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роботы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экзоскелеты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для</a:t>
            </a: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повышения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эффективности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снижения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нагрузки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на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работников;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355600" marR="4699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беспилотники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(БПЛА)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для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мониторинга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опасных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зон;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355600" marR="1026794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  <a:tab pos="411480" algn="l"/>
              </a:tabLst>
            </a:pP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интернет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вещей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(IoT)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для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отслеживания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условий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труда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в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реальном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времени;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"/>
              <a:tabLst>
                <a:tab pos="354965" algn="l"/>
              </a:tabLst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виртуальная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</a:t>
            </a: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дополненная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реальность</a:t>
            </a:r>
            <a:r>
              <a:rPr sz="24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для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обучения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и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моделирования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опасных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ситуаций.</a:t>
            </a:r>
            <a:endParaRPr sz="2400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371600"/>
            <a:ext cx="5417820" cy="44805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15784" y="3016789"/>
            <a:ext cx="4776216" cy="3619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E67D1F-3ACE-4501-979E-EB5B4B04A5CD}"/>
              </a:ext>
            </a:extLst>
          </p:cNvPr>
          <p:cNvSpPr txBox="1"/>
          <p:nvPr/>
        </p:nvSpPr>
        <p:spPr>
          <a:xfrm>
            <a:off x="838200" y="457200"/>
            <a:ext cx="1120139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848994" algn="ctr">
              <a:lnSpc>
                <a:spcPct val="100000"/>
              </a:lnSpc>
              <a:spcBef>
                <a:spcPts val="100"/>
              </a:spcBef>
            </a:pPr>
            <a:r>
              <a:rPr lang="ru-RU" sz="3600" b="1" spc="-10" dirty="0">
                <a:solidFill>
                  <a:srgbClr val="0000CC"/>
                </a:solidFill>
                <a:latin typeface="Calibri"/>
                <a:cs typeface="Calibri"/>
              </a:rPr>
              <a:t>Искусственный</a:t>
            </a:r>
            <a:r>
              <a:rPr lang="ru-RU" sz="3600" b="1" spc="-6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3600" b="1" spc="-10" dirty="0">
                <a:solidFill>
                  <a:srgbClr val="0000CC"/>
                </a:solidFill>
                <a:latin typeface="Calibri"/>
                <a:cs typeface="Calibri"/>
              </a:rPr>
              <a:t>интеллект</a:t>
            </a:r>
            <a:r>
              <a:rPr lang="ru-RU" sz="3600" b="1" spc="-3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3600" b="1" spc="-50" dirty="0">
                <a:solidFill>
                  <a:srgbClr val="0000CC"/>
                </a:solidFill>
                <a:latin typeface="Calibri"/>
                <a:cs typeface="Calibri"/>
              </a:rPr>
              <a:t>и </a:t>
            </a:r>
            <a:r>
              <a:rPr lang="ru-RU" sz="3600" b="1" dirty="0">
                <a:solidFill>
                  <a:srgbClr val="0000CC"/>
                </a:solidFill>
                <a:latin typeface="Calibri"/>
                <a:cs typeface="Calibri"/>
              </a:rPr>
              <a:t>цифровизация</a:t>
            </a:r>
            <a:r>
              <a:rPr lang="ru-RU" sz="3600" b="1" spc="-13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3600" b="1" spc="-10" dirty="0">
                <a:solidFill>
                  <a:srgbClr val="0000CC"/>
                </a:solidFill>
                <a:latin typeface="Calibri"/>
                <a:cs typeface="Calibri"/>
              </a:rPr>
              <a:t>кардинально</a:t>
            </a:r>
            <a:r>
              <a:rPr lang="ru-RU" sz="3600" spc="-1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3600" b="1" dirty="0">
                <a:solidFill>
                  <a:srgbClr val="0000CC"/>
                </a:solidFill>
                <a:latin typeface="Calibri"/>
                <a:cs typeface="Calibri"/>
              </a:rPr>
              <a:t>меняют</a:t>
            </a:r>
            <a:r>
              <a:rPr lang="ru-RU" sz="3600" b="1" spc="-7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3600" b="1" spc="-25" dirty="0">
                <a:solidFill>
                  <a:srgbClr val="0000CC"/>
                </a:solidFill>
                <a:latin typeface="Calibri"/>
                <a:cs typeface="Calibri"/>
              </a:rPr>
              <a:t>подходы</a:t>
            </a:r>
            <a:r>
              <a:rPr lang="ru-RU" sz="3600" b="1" spc="-7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3600" b="1" dirty="0">
                <a:solidFill>
                  <a:srgbClr val="0000CC"/>
                </a:solidFill>
                <a:latin typeface="Calibri"/>
                <a:cs typeface="Calibri"/>
              </a:rPr>
              <a:t>к</a:t>
            </a:r>
            <a:r>
              <a:rPr lang="ru-RU" sz="3600" b="1" spc="-7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3600" b="1" dirty="0">
                <a:solidFill>
                  <a:srgbClr val="0000CC"/>
                </a:solidFill>
                <a:latin typeface="Calibri"/>
                <a:cs typeface="Calibri"/>
              </a:rPr>
              <a:t>охране</a:t>
            </a:r>
            <a:r>
              <a:rPr lang="ru-RU" sz="3600" b="1" spc="-8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3600" b="1" spc="-10" dirty="0">
                <a:solidFill>
                  <a:srgbClr val="0000CC"/>
                </a:solidFill>
                <a:latin typeface="Calibri"/>
                <a:cs typeface="Calibri"/>
              </a:rPr>
              <a:t>труда, </a:t>
            </a:r>
            <a:r>
              <a:rPr lang="ru-RU" sz="3600" b="1" dirty="0">
                <a:solidFill>
                  <a:srgbClr val="0000CC"/>
                </a:solidFill>
                <a:latin typeface="Calibri"/>
                <a:cs typeface="Calibri"/>
              </a:rPr>
              <a:t>повышая</a:t>
            </a:r>
            <a:r>
              <a:rPr lang="ru-RU" sz="3600" b="1" spc="-7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3600" b="1" spc="-10" dirty="0">
                <a:solidFill>
                  <a:srgbClr val="0000CC"/>
                </a:solidFill>
                <a:latin typeface="Calibri"/>
                <a:cs typeface="Calibri"/>
              </a:rPr>
              <a:t>безопасность</a:t>
            </a:r>
            <a:r>
              <a:rPr lang="ru-RU" sz="3600" b="1" spc="-8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3600" b="1" spc="-60" dirty="0">
                <a:solidFill>
                  <a:srgbClr val="0000CC"/>
                </a:solidFill>
                <a:latin typeface="Calibri"/>
                <a:cs typeface="Calibri"/>
              </a:rPr>
              <a:t>и</a:t>
            </a:r>
            <a:r>
              <a:rPr lang="ru-RU" sz="360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3600" b="1" spc="-10" dirty="0">
                <a:solidFill>
                  <a:srgbClr val="0000CC"/>
                </a:solidFill>
                <a:latin typeface="Calibri"/>
                <a:cs typeface="Calibri"/>
              </a:rPr>
              <a:t>эффективность</a:t>
            </a:r>
            <a:r>
              <a:rPr lang="ru-RU" sz="3600" b="1" spc="-20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lang="ru-RU" sz="3600" b="1" spc="-10" dirty="0">
                <a:solidFill>
                  <a:srgbClr val="0000CC"/>
                </a:solidFill>
                <a:latin typeface="Calibri"/>
                <a:cs typeface="Calibri"/>
              </a:rPr>
              <a:t>работы.</a:t>
            </a:r>
            <a:endParaRPr lang="ru-RU" sz="3600" dirty="0">
              <a:solidFill>
                <a:srgbClr val="0000CC"/>
              </a:solidFill>
              <a:latin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BA7D39-FD5B-4448-B85F-CA724D0AD878}"/>
              </a:ext>
            </a:extLst>
          </p:cNvPr>
          <p:cNvSpPr txBox="1"/>
          <p:nvPr/>
        </p:nvSpPr>
        <p:spPr>
          <a:xfrm>
            <a:off x="1524000" y="2286000"/>
            <a:ext cx="56388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848994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spc="-10" dirty="0">
                <a:latin typeface="Calibri"/>
                <a:cs typeface="Calibri"/>
              </a:rPr>
              <a:t>Искусственный</a:t>
            </a:r>
            <a:r>
              <a:rPr lang="ru-RU" sz="3200" b="1" spc="-55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интеллект</a:t>
            </a:r>
            <a:r>
              <a:rPr lang="ru-RU" sz="3200" b="1" spc="-40" dirty="0">
                <a:latin typeface="Calibri"/>
                <a:cs typeface="Calibri"/>
              </a:rPr>
              <a:t> </a:t>
            </a:r>
            <a:r>
              <a:rPr lang="ru-RU" sz="3200" b="1" spc="-25" dirty="0">
                <a:latin typeface="Calibri"/>
                <a:cs typeface="Calibri"/>
              </a:rPr>
              <a:t>уже </a:t>
            </a:r>
            <a:r>
              <a:rPr lang="ru-RU" sz="3200" b="1" dirty="0">
                <a:latin typeface="Calibri"/>
                <a:cs typeface="Calibri"/>
              </a:rPr>
              <a:t>сейчас</a:t>
            </a:r>
            <a:r>
              <a:rPr lang="ru-RU" sz="3200" b="1" spc="-85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играет</a:t>
            </a:r>
            <a:r>
              <a:rPr lang="ru-RU" sz="3200" b="1" spc="-65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ключевую</a:t>
            </a:r>
            <a:r>
              <a:rPr lang="ru-RU" sz="3200" b="1" spc="-75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роль</a:t>
            </a:r>
            <a:r>
              <a:rPr lang="ru-RU" sz="3200" b="1" spc="-85" dirty="0">
                <a:latin typeface="Calibri"/>
                <a:cs typeface="Calibri"/>
              </a:rPr>
              <a:t> </a:t>
            </a:r>
            <a:r>
              <a:rPr lang="ru-RU" sz="3200" b="1" spc="-50" dirty="0">
                <a:latin typeface="Calibri"/>
                <a:cs typeface="Calibri"/>
              </a:rPr>
              <a:t>в </a:t>
            </a:r>
            <a:r>
              <a:rPr lang="ru-RU" sz="3200" b="1" dirty="0">
                <a:latin typeface="Calibri"/>
                <a:cs typeface="Calibri"/>
              </a:rPr>
              <a:t>обеспечении</a:t>
            </a:r>
            <a:r>
              <a:rPr lang="ru-RU" sz="3200" b="1" spc="-75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безопасности</a:t>
            </a:r>
            <a:r>
              <a:rPr lang="ru-RU" sz="3200" b="1" spc="-80" dirty="0">
                <a:latin typeface="Calibri"/>
                <a:cs typeface="Calibri"/>
              </a:rPr>
              <a:t> </a:t>
            </a:r>
            <a:r>
              <a:rPr lang="ru-RU" sz="3200" b="1" spc="-25" dirty="0">
                <a:latin typeface="Calibri"/>
                <a:cs typeface="Calibri"/>
              </a:rPr>
              <a:t>на </a:t>
            </a:r>
            <a:r>
              <a:rPr lang="ru-RU" sz="3200" b="1" dirty="0">
                <a:latin typeface="Calibri"/>
                <a:cs typeface="Calibri"/>
              </a:rPr>
              <a:t>рабочем</a:t>
            </a:r>
            <a:r>
              <a:rPr lang="ru-RU" sz="3200" b="1" spc="-60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месте,</a:t>
            </a:r>
            <a:r>
              <a:rPr lang="ru-RU" sz="3200" b="1" spc="-55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анализируя</a:t>
            </a:r>
            <a:endParaRPr lang="ru-RU" sz="32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lang="ru-RU" sz="3200" b="1" dirty="0">
                <a:latin typeface="Calibri"/>
                <a:cs typeface="Calibri"/>
              </a:rPr>
              <a:t>данные</a:t>
            </a:r>
            <a:r>
              <a:rPr lang="ru-RU" sz="3200" b="1" spc="-60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и</a:t>
            </a:r>
            <a:r>
              <a:rPr lang="ru-RU" sz="3200" b="1" spc="-75" dirty="0">
                <a:latin typeface="Calibri"/>
                <a:cs typeface="Calibri"/>
              </a:rPr>
              <a:t> </a:t>
            </a:r>
            <a:r>
              <a:rPr lang="ru-RU" sz="3200" b="1" dirty="0">
                <a:latin typeface="Calibri"/>
                <a:cs typeface="Calibri"/>
              </a:rPr>
              <a:t>выявляя</a:t>
            </a:r>
            <a:r>
              <a:rPr lang="ru-RU" sz="3200" b="1" spc="-65" dirty="0">
                <a:latin typeface="Calibri"/>
                <a:cs typeface="Calibri"/>
              </a:rPr>
              <a:t> </a:t>
            </a:r>
            <a:r>
              <a:rPr lang="ru-RU" sz="3200" b="1" spc="-10" dirty="0">
                <a:latin typeface="Calibri"/>
                <a:cs typeface="Calibri"/>
              </a:rPr>
              <a:t>потенциальные риски.</a:t>
            </a:r>
            <a:endParaRPr lang="ru-RU"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48400" y="533400"/>
            <a:ext cx="5715000" cy="5552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57834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Он</a:t>
            </a:r>
            <a:r>
              <a:rPr sz="3600" b="1" spc="-9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может</a:t>
            </a:r>
            <a:r>
              <a:rPr sz="3600" b="1" spc="-10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мониторить</a:t>
            </a:r>
            <a:r>
              <a:rPr sz="3600" b="1" spc="-95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условия труда</a:t>
            </a:r>
            <a:r>
              <a:rPr sz="3600" b="1" spc="-8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в</a:t>
            </a:r>
            <a:r>
              <a:rPr sz="3600" b="1" spc="-7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режиме</a:t>
            </a:r>
            <a:r>
              <a:rPr sz="3600" b="1" spc="-80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реального </a:t>
            </a:r>
            <a:r>
              <a:rPr sz="3600" b="1" dirty="0">
                <a:latin typeface="Calibri"/>
                <a:cs typeface="Calibri"/>
              </a:rPr>
              <a:t>времени,</a:t>
            </a:r>
            <a:r>
              <a:rPr sz="3600" b="1" spc="-125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предупреждать</a:t>
            </a:r>
            <a:endParaRPr sz="3600" dirty="0">
              <a:latin typeface="Calibri"/>
              <a:cs typeface="Calibri"/>
            </a:endParaRPr>
          </a:p>
          <a:p>
            <a:pPr marL="12700" marR="536575" algn="ctr">
              <a:lnSpc>
                <a:spcPct val="100000"/>
              </a:lnSpc>
            </a:pPr>
            <a:r>
              <a:rPr sz="3600" b="1" spc="-20" dirty="0">
                <a:latin typeface="Calibri"/>
                <a:cs typeface="Calibri"/>
              </a:rPr>
              <a:t>сотрудников</a:t>
            </a:r>
            <a:r>
              <a:rPr sz="3600" b="1" spc="-2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о</a:t>
            </a:r>
            <a:r>
              <a:rPr sz="3600" b="1" spc="-20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возможных </a:t>
            </a:r>
            <a:r>
              <a:rPr sz="3600" b="1" dirty="0">
                <a:latin typeface="Calibri"/>
                <a:cs typeface="Calibri"/>
              </a:rPr>
              <a:t>опасностях</a:t>
            </a:r>
            <a:r>
              <a:rPr sz="3600" b="1" spc="-8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и</a:t>
            </a:r>
            <a:r>
              <a:rPr sz="3600" b="1" spc="-6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даже</a:t>
            </a:r>
            <a:r>
              <a:rPr sz="3600" b="1" spc="-50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предлагать оптимальные</a:t>
            </a:r>
            <a:r>
              <a:rPr sz="3600" b="1" spc="-75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маршруты</a:t>
            </a:r>
            <a:endParaRPr sz="36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3600" b="1" dirty="0">
                <a:latin typeface="Calibri"/>
                <a:cs typeface="Calibri"/>
              </a:rPr>
              <a:t>эвакуации</a:t>
            </a:r>
            <a:r>
              <a:rPr sz="3600" b="1" spc="-6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в</a:t>
            </a:r>
            <a:r>
              <a:rPr sz="3600" b="1" spc="-6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случае</a:t>
            </a:r>
            <a:r>
              <a:rPr sz="3600" b="1" spc="-75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чрезвычайной ситуации.</a:t>
            </a:r>
            <a:endParaRPr sz="36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333" y="838200"/>
            <a:ext cx="5344667" cy="33390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1106</Words>
  <Application>Microsoft Office PowerPoint</Application>
  <PresentationFormat>Широкоэкранный</PresentationFormat>
  <Paragraphs>87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Arial</vt:lpstr>
      <vt:lpstr>Calibri</vt:lpstr>
      <vt:lpstr>Century Gothic</vt:lpstr>
      <vt:lpstr>Gill Sans MT</vt:lpstr>
      <vt:lpstr>Times New Roman</vt:lpstr>
      <vt:lpstr>Wingdings</vt:lpstr>
      <vt:lpstr>Wingdings 3</vt:lpstr>
      <vt:lpstr>1_Галерея</vt:lpstr>
      <vt:lpstr>Легкий дым</vt:lpstr>
      <vt:lpstr>1_Легкий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Вот некоторые из них: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ПОМНИТЕ: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Давыдова</dc:creator>
  <cp:lastModifiedBy>User</cp:lastModifiedBy>
  <cp:revision>5</cp:revision>
  <dcterms:created xsi:type="dcterms:W3CDTF">2025-05-05T07:06:28Z</dcterms:created>
  <dcterms:modified xsi:type="dcterms:W3CDTF">2025-05-05T07:46:42Z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2025-04-28T00:00:00Z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2025-05-05T00:00:00Z</vt:filetime>
  </property>
  <property fmtid="{D5CDD505-2E9C-101B-9397-08002B2CF9AE}" pid="5" name="Producer">
    <vt:lpwstr>Microsoft® PowerPoint® LTSC</vt:lpwstr>
  </property>
</Properties>
</file>